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8" r:id="rId11"/>
    <p:sldId id="267" r:id="rId12"/>
    <p:sldId id="269" r:id="rId13"/>
    <p:sldId id="265"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140" d="100"/>
          <a:sy n="140" d="100"/>
        </p:scale>
        <p:origin x="144"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931F-DA5C-4D0F-8B0A-89E1077CF05B}"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1F9A0D28-6223-47A8-83A4-3B208A926EA8}">
      <dgm:prSet/>
      <dgm:spPr/>
      <dgm:t>
        <a:bodyPr/>
        <a:lstStyle/>
        <a:p>
          <a:pPr>
            <a:lnSpc>
              <a:spcPct val="100000"/>
            </a:lnSpc>
          </a:pPr>
          <a:r>
            <a:rPr lang="en-US"/>
            <a:t>Personnel Scheduling</a:t>
          </a:r>
        </a:p>
      </dgm:t>
    </dgm:pt>
    <dgm:pt modelId="{1E3877AE-B787-4C79-B5E1-289486C530C9}" type="parTrans" cxnId="{794A54B2-76BF-4203-A2F0-6B11DA801A43}">
      <dgm:prSet/>
      <dgm:spPr/>
      <dgm:t>
        <a:bodyPr/>
        <a:lstStyle/>
        <a:p>
          <a:endParaRPr lang="en-US"/>
        </a:p>
      </dgm:t>
    </dgm:pt>
    <dgm:pt modelId="{4E6CDFF2-82FD-4390-83B4-72F07DEF0D63}" type="sibTrans" cxnId="{794A54B2-76BF-4203-A2F0-6B11DA801A43}">
      <dgm:prSet/>
      <dgm:spPr/>
      <dgm:t>
        <a:bodyPr/>
        <a:lstStyle/>
        <a:p>
          <a:pPr>
            <a:lnSpc>
              <a:spcPct val="100000"/>
            </a:lnSpc>
          </a:pPr>
          <a:endParaRPr lang="en-US"/>
        </a:p>
      </dgm:t>
    </dgm:pt>
    <dgm:pt modelId="{59BD32FD-2E39-45EE-A8DD-C0D7D4A122A8}">
      <dgm:prSet/>
      <dgm:spPr/>
      <dgm:t>
        <a:bodyPr/>
        <a:lstStyle/>
        <a:p>
          <a:pPr>
            <a:lnSpc>
              <a:spcPct val="100000"/>
            </a:lnSpc>
          </a:pPr>
          <a:r>
            <a:rPr lang="en-US"/>
            <a:t>Task Assignment</a:t>
          </a:r>
        </a:p>
      </dgm:t>
    </dgm:pt>
    <dgm:pt modelId="{0EE41F26-668F-4485-A607-2B6F4687D8C9}" type="parTrans" cxnId="{5CC83F3E-0A9F-4542-AF68-B82F83510C3C}">
      <dgm:prSet/>
      <dgm:spPr/>
      <dgm:t>
        <a:bodyPr/>
        <a:lstStyle/>
        <a:p>
          <a:endParaRPr lang="en-US"/>
        </a:p>
      </dgm:t>
    </dgm:pt>
    <dgm:pt modelId="{C42F72C0-417F-4481-A356-C28FFF9A1B81}" type="sibTrans" cxnId="{5CC83F3E-0A9F-4542-AF68-B82F83510C3C}">
      <dgm:prSet/>
      <dgm:spPr/>
      <dgm:t>
        <a:bodyPr/>
        <a:lstStyle/>
        <a:p>
          <a:pPr>
            <a:lnSpc>
              <a:spcPct val="100000"/>
            </a:lnSpc>
          </a:pPr>
          <a:endParaRPr lang="en-US"/>
        </a:p>
      </dgm:t>
    </dgm:pt>
    <dgm:pt modelId="{70F4422A-2597-40E0-A042-DC788292C383}">
      <dgm:prSet/>
      <dgm:spPr/>
      <dgm:t>
        <a:bodyPr/>
        <a:lstStyle/>
        <a:p>
          <a:pPr>
            <a:lnSpc>
              <a:spcPct val="100000"/>
            </a:lnSpc>
          </a:pPr>
          <a:r>
            <a:rPr lang="en-US"/>
            <a:t>Self Driving Cars</a:t>
          </a:r>
        </a:p>
      </dgm:t>
    </dgm:pt>
    <dgm:pt modelId="{85D08007-B66C-43FA-873F-C30FA3B7B35B}" type="parTrans" cxnId="{E95ECB3E-7026-404D-8242-7877E7B90EE1}">
      <dgm:prSet/>
      <dgm:spPr/>
      <dgm:t>
        <a:bodyPr/>
        <a:lstStyle/>
        <a:p>
          <a:endParaRPr lang="en-US"/>
        </a:p>
      </dgm:t>
    </dgm:pt>
    <dgm:pt modelId="{C503FE82-C9C3-413C-8C06-861D6F4B7FF3}" type="sibTrans" cxnId="{E95ECB3E-7026-404D-8242-7877E7B90EE1}">
      <dgm:prSet/>
      <dgm:spPr/>
      <dgm:t>
        <a:bodyPr/>
        <a:lstStyle/>
        <a:p>
          <a:pPr>
            <a:lnSpc>
              <a:spcPct val="100000"/>
            </a:lnSpc>
          </a:pPr>
          <a:endParaRPr lang="en-US"/>
        </a:p>
      </dgm:t>
    </dgm:pt>
    <dgm:pt modelId="{37DD4B3D-6918-4DCC-B05E-7736357D7BDD}">
      <dgm:prSet/>
      <dgm:spPr/>
      <dgm:t>
        <a:bodyPr/>
        <a:lstStyle/>
        <a:p>
          <a:pPr>
            <a:lnSpc>
              <a:spcPct val="100000"/>
            </a:lnSpc>
          </a:pPr>
          <a:r>
            <a:rPr lang="en-US"/>
            <a:t>Facility Location and Workforce Planning</a:t>
          </a:r>
        </a:p>
      </dgm:t>
    </dgm:pt>
    <dgm:pt modelId="{F6429D39-7C3D-44CF-B975-AC33CF7C15E2}" type="parTrans" cxnId="{E28994C6-B514-4516-A759-EFDBABD6D8F2}">
      <dgm:prSet/>
      <dgm:spPr/>
      <dgm:t>
        <a:bodyPr/>
        <a:lstStyle/>
        <a:p>
          <a:endParaRPr lang="en-US"/>
        </a:p>
      </dgm:t>
    </dgm:pt>
    <dgm:pt modelId="{4B575BD3-0292-41E6-A1BB-52FD8F751812}" type="sibTrans" cxnId="{E28994C6-B514-4516-A759-EFDBABD6D8F2}">
      <dgm:prSet/>
      <dgm:spPr/>
      <dgm:t>
        <a:bodyPr/>
        <a:lstStyle/>
        <a:p>
          <a:endParaRPr lang="en-US"/>
        </a:p>
      </dgm:t>
    </dgm:pt>
    <dgm:pt modelId="{1FAC1B3E-7C29-4FDF-B3D6-AA5D7F2A2DFB}" type="pres">
      <dgm:prSet presAssocID="{1DA8931F-DA5C-4D0F-8B0A-89E1077CF05B}" presName="root" presStyleCnt="0">
        <dgm:presLayoutVars>
          <dgm:dir/>
          <dgm:resizeHandles val="exact"/>
        </dgm:presLayoutVars>
      </dgm:prSet>
      <dgm:spPr/>
    </dgm:pt>
    <dgm:pt modelId="{FFFD0F51-99C5-45CF-9B3B-C30E7E0D78E2}" type="pres">
      <dgm:prSet presAssocID="{1DA8931F-DA5C-4D0F-8B0A-89E1077CF05B}" presName="container" presStyleCnt="0">
        <dgm:presLayoutVars>
          <dgm:dir/>
          <dgm:resizeHandles val="exact"/>
        </dgm:presLayoutVars>
      </dgm:prSet>
      <dgm:spPr/>
    </dgm:pt>
    <dgm:pt modelId="{3603A154-59B5-4D68-A56F-AD3B4A372175}" type="pres">
      <dgm:prSet presAssocID="{1F9A0D28-6223-47A8-83A4-3B208A926EA8}" presName="compNode" presStyleCnt="0"/>
      <dgm:spPr/>
    </dgm:pt>
    <dgm:pt modelId="{1C645D1E-14DA-4A26-9215-52EDFACD870C}" type="pres">
      <dgm:prSet presAssocID="{1F9A0D28-6223-47A8-83A4-3B208A926EA8}" presName="iconBgRect" presStyleLbl="bgShp" presStyleIdx="0" presStyleCnt="4"/>
      <dgm:spPr/>
    </dgm:pt>
    <dgm:pt modelId="{A9280174-CAAF-4237-B6AA-E50D1F28ACA5}" type="pres">
      <dgm:prSet presAssocID="{1F9A0D28-6223-47A8-83A4-3B208A926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918E7FC-8375-4A2E-9B32-D8912046B765}" type="pres">
      <dgm:prSet presAssocID="{1F9A0D28-6223-47A8-83A4-3B208A926EA8}" presName="spaceRect" presStyleCnt="0"/>
      <dgm:spPr/>
    </dgm:pt>
    <dgm:pt modelId="{AE9EC49F-3B7E-4494-9985-99D43B1A958E}" type="pres">
      <dgm:prSet presAssocID="{1F9A0D28-6223-47A8-83A4-3B208A926EA8}" presName="textRect" presStyleLbl="revTx" presStyleIdx="0" presStyleCnt="4">
        <dgm:presLayoutVars>
          <dgm:chMax val="1"/>
          <dgm:chPref val="1"/>
        </dgm:presLayoutVars>
      </dgm:prSet>
      <dgm:spPr/>
    </dgm:pt>
    <dgm:pt modelId="{DBBCE53B-AECA-410C-853B-9AD6929C2078}" type="pres">
      <dgm:prSet presAssocID="{4E6CDFF2-82FD-4390-83B4-72F07DEF0D63}" presName="sibTrans" presStyleLbl="sibTrans2D1" presStyleIdx="0" presStyleCnt="0"/>
      <dgm:spPr/>
    </dgm:pt>
    <dgm:pt modelId="{5B009061-5DF3-4DD5-BDD8-FF337E0B369F}" type="pres">
      <dgm:prSet presAssocID="{59BD32FD-2E39-45EE-A8DD-C0D7D4A122A8}" presName="compNode" presStyleCnt="0"/>
      <dgm:spPr/>
    </dgm:pt>
    <dgm:pt modelId="{3D6729E7-353E-447F-A5BB-59CA3CB48E27}" type="pres">
      <dgm:prSet presAssocID="{59BD32FD-2E39-45EE-A8DD-C0D7D4A122A8}" presName="iconBgRect" presStyleLbl="bgShp" presStyleIdx="1" presStyleCnt="4"/>
      <dgm:spPr/>
    </dgm:pt>
    <dgm:pt modelId="{C9CB94C2-AC1F-4CE8-84C5-063A8A7B7434}" type="pres">
      <dgm:prSet presAssocID="{59BD32FD-2E39-45EE-A8DD-C0D7D4A122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D2B3DBE2-23D2-4302-BE83-B55846926109}" type="pres">
      <dgm:prSet presAssocID="{59BD32FD-2E39-45EE-A8DD-C0D7D4A122A8}" presName="spaceRect" presStyleCnt="0"/>
      <dgm:spPr/>
    </dgm:pt>
    <dgm:pt modelId="{ED1D74B7-832B-4A01-A6B1-D92A3D327ECB}" type="pres">
      <dgm:prSet presAssocID="{59BD32FD-2E39-45EE-A8DD-C0D7D4A122A8}" presName="textRect" presStyleLbl="revTx" presStyleIdx="1" presStyleCnt="4">
        <dgm:presLayoutVars>
          <dgm:chMax val="1"/>
          <dgm:chPref val="1"/>
        </dgm:presLayoutVars>
      </dgm:prSet>
      <dgm:spPr/>
    </dgm:pt>
    <dgm:pt modelId="{E604FE9F-C24E-421D-9F5E-002B7DE6F8CA}" type="pres">
      <dgm:prSet presAssocID="{C42F72C0-417F-4481-A356-C28FFF9A1B81}" presName="sibTrans" presStyleLbl="sibTrans2D1" presStyleIdx="0" presStyleCnt="0"/>
      <dgm:spPr/>
    </dgm:pt>
    <dgm:pt modelId="{A9A0428C-519E-4514-9294-54E0A87E082A}" type="pres">
      <dgm:prSet presAssocID="{70F4422A-2597-40E0-A042-DC788292C383}" presName="compNode" presStyleCnt="0"/>
      <dgm:spPr/>
    </dgm:pt>
    <dgm:pt modelId="{1E94FA08-701A-4198-9D6B-C0B5623F2373}" type="pres">
      <dgm:prSet presAssocID="{70F4422A-2597-40E0-A042-DC788292C383}" presName="iconBgRect" presStyleLbl="bgShp" presStyleIdx="2" presStyleCnt="4"/>
      <dgm:spPr/>
    </dgm:pt>
    <dgm:pt modelId="{7749B2A4-F5E9-4BDB-9E30-A158BAD25B6E}" type="pres">
      <dgm:prSet presAssocID="{70F4422A-2597-40E0-A042-DC788292C3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3D65662B-068D-4AF6-9A0E-BD3AA6048237}" type="pres">
      <dgm:prSet presAssocID="{70F4422A-2597-40E0-A042-DC788292C383}" presName="spaceRect" presStyleCnt="0"/>
      <dgm:spPr/>
    </dgm:pt>
    <dgm:pt modelId="{67E1AB88-EC41-42E2-B912-39A8F29DBFB5}" type="pres">
      <dgm:prSet presAssocID="{70F4422A-2597-40E0-A042-DC788292C383}" presName="textRect" presStyleLbl="revTx" presStyleIdx="2" presStyleCnt="4">
        <dgm:presLayoutVars>
          <dgm:chMax val="1"/>
          <dgm:chPref val="1"/>
        </dgm:presLayoutVars>
      </dgm:prSet>
      <dgm:spPr/>
    </dgm:pt>
    <dgm:pt modelId="{778BA91D-D8A8-4AF8-861E-88A04CB03E6F}" type="pres">
      <dgm:prSet presAssocID="{C503FE82-C9C3-413C-8C06-861D6F4B7FF3}" presName="sibTrans" presStyleLbl="sibTrans2D1" presStyleIdx="0" presStyleCnt="0"/>
      <dgm:spPr/>
    </dgm:pt>
    <dgm:pt modelId="{B1D530EA-0D2D-4969-B7F9-5EB7A5E1FEFE}" type="pres">
      <dgm:prSet presAssocID="{37DD4B3D-6918-4DCC-B05E-7736357D7BDD}" presName="compNode" presStyleCnt="0"/>
      <dgm:spPr/>
    </dgm:pt>
    <dgm:pt modelId="{7B60DE1E-DC91-46EA-8823-9B1105AA4BF1}" type="pres">
      <dgm:prSet presAssocID="{37DD4B3D-6918-4DCC-B05E-7736357D7BDD}" presName="iconBgRect" presStyleLbl="bgShp" presStyleIdx="3" presStyleCnt="4"/>
      <dgm:spPr/>
    </dgm:pt>
    <dgm:pt modelId="{C274A10F-ACFD-4F30-AB76-E7EA353021AD}" type="pres">
      <dgm:prSet presAssocID="{37DD4B3D-6918-4DCC-B05E-7736357D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A45E1B4-4DC6-4152-84A1-C8403AFA6471}" type="pres">
      <dgm:prSet presAssocID="{37DD4B3D-6918-4DCC-B05E-7736357D7BDD}" presName="spaceRect" presStyleCnt="0"/>
      <dgm:spPr/>
    </dgm:pt>
    <dgm:pt modelId="{3224AF91-E89E-4AA8-880B-EBE612272264}" type="pres">
      <dgm:prSet presAssocID="{37DD4B3D-6918-4DCC-B05E-7736357D7BDD}" presName="textRect" presStyleLbl="revTx" presStyleIdx="3" presStyleCnt="4">
        <dgm:presLayoutVars>
          <dgm:chMax val="1"/>
          <dgm:chPref val="1"/>
        </dgm:presLayoutVars>
      </dgm:prSet>
      <dgm:spPr/>
    </dgm:pt>
  </dgm:ptLst>
  <dgm:cxnLst>
    <dgm:cxn modelId="{DCFC1C07-D711-416C-A8C7-4FC25D4A529E}" type="presOf" srcId="{C503FE82-C9C3-413C-8C06-861D6F4B7FF3}" destId="{778BA91D-D8A8-4AF8-861E-88A04CB03E6F}" srcOrd="0" destOrd="0" presId="urn:microsoft.com/office/officeart/2018/2/layout/IconCircleList"/>
    <dgm:cxn modelId="{5CC83F3E-0A9F-4542-AF68-B82F83510C3C}" srcId="{1DA8931F-DA5C-4D0F-8B0A-89E1077CF05B}" destId="{59BD32FD-2E39-45EE-A8DD-C0D7D4A122A8}" srcOrd="1" destOrd="0" parTransId="{0EE41F26-668F-4485-A607-2B6F4687D8C9}" sibTransId="{C42F72C0-417F-4481-A356-C28FFF9A1B81}"/>
    <dgm:cxn modelId="{E95ECB3E-7026-404D-8242-7877E7B90EE1}" srcId="{1DA8931F-DA5C-4D0F-8B0A-89E1077CF05B}" destId="{70F4422A-2597-40E0-A042-DC788292C383}" srcOrd="2" destOrd="0" parTransId="{85D08007-B66C-43FA-873F-C30FA3B7B35B}" sibTransId="{C503FE82-C9C3-413C-8C06-861D6F4B7FF3}"/>
    <dgm:cxn modelId="{B2D4C550-E984-4EB0-88C3-05421FBD87DD}" type="presOf" srcId="{59BD32FD-2E39-45EE-A8DD-C0D7D4A122A8}" destId="{ED1D74B7-832B-4A01-A6B1-D92A3D327ECB}" srcOrd="0" destOrd="0" presId="urn:microsoft.com/office/officeart/2018/2/layout/IconCircleList"/>
    <dgm:cxn modelId="{87E2067E-7688-4400-B241-C51B0233DFC4}" type="presOf" srcId="{4E6CDFF2-82FD-4390-83B4-72F07DEF0D63}" destId="{DBBCE53B-AECA-410C-853B-9AD6929C2078}" srcOrd="0" destOrd="0" presId="urn:microsoft.com/office/officeart/2018/2/layout/IconCircleList"/>
    <dgm:cxn modelId="{E6CDAB87-F530-47E9-840F-C4260F1B6831}" type="presOf" srcId="{1DA8931F-DA5C-4D0F-8B0A-89E1077CF05B}" destId="{1FAC1B3E-7C29-4FDF-B3D6-AA5D7F2A2DFB}" srcOrd="0" destOrd="0" presId="urn:microsoft.com/office/officeart/2018/2/layout/IconCircleList"/>
    <dgm:cxn modelId="{794A54B2-76BF-4203-A2F0-6B11DA801A43}" srcId="{1DA8931F-DA5C-4D0F-8B0A-89E1077CF05B}" destId="{1F9A0D28-6223-47A8-83A4-3B208A926EA8}" srcOrd="0" destOrd="0" parTransId="{1E3877AE-B787-4C79-B5E1-289486C530C9}" sibTransId="{4E6CDFF2-82FD-4390-83B4-72F07DEF0D63}"/>
    <dgm:cxn modelId="{E28994C6-B514-4516-A759-EFDBABD6D8F2}" srcId="{1DA8931F-DA5C-4D0F-8B0A-89E1077CF05B}" destId="{37DD4B3D-6918-4DCC-B05E-7736357D7BDD}" srcOrd="3" destOrd="0" parTransId="{F6429D39-7C3D-44CF-B975-AC33CF7C15E2}" sibTransId="{4B575BD3-0292-41E6-A1BB-52FD8F751812}"/>
    <dgm:cxn modelId="{4930A0C7-58FB-420D-AEEF-BD50A6A97B36}" type="presOf" srcId="{70F4422A-2597-40E0-A042-DC788292C383}" destId="{67E1AB88-EC41-42E2-B912-39A8F29DBFB5}" srcOrd="0" destOrd="0" presId="urn:microsoft.com/office/officeart/2018/2/layout/IconCircleList"/>
    <dgm:cxn modelId="{B73621F3-9BC0-4493-87C6-BE4A4AEDD6CC}" type="presOf" srcId="{37DD4B3D-6918-4DCC-B05E-7736357D7BDD}" destId="{3224AF91-E89E-4AA8-880B-EBE612272264}" srcOrd="0" destOrd="0" presId="urn:microsoft.com/office/officeart/2018/2/layout/IconCircleList"/>
    <dgm:cxn modelId="{D89E5FF7-3601-4697-8FD4-3920BA7EB151}" type="presOf" srcId="{C42F72C0-417F-4481-A356-C28FFF9A1B81}" destId="{E604FE9F-C24E-421D-9F5E-002B7DE6F8CA}" srcOrd="0" destOrd="0" presId="urn:microsoft.com/office/officeart/2018/2/layout/IconCircleList"/>
    <dgm:cxn modelId="{2D173DF9-EE4E-4497-8D0B-AAE87A9C3042}" type="presOf" srcId="{1F9A0D28-6223-47A8-83A4-3B208A926EA8}" destId="{AE9EC49F-3B7E-4494-9985-99D43B1A958E}" srcOrd="0" destOrd="0" presId="urn:microsoft.com/office/officeart/2018/2/layout/IconCircleList"/>
    <dgm:cxn modelId="{864E978F-0C67-4798-BA06-8CDFD81A05D5}" type="presParOf" srcId="{1FAC1B3E-7C29-4FDF-B3D6-AA5D7F2A2DFB}" destId="{FFFD0F51-99C5-45CF-9B3B-C30E7E0D78E2}" srcOrd="0" destOrd="0" presId="urn:microsoft.com/office/officeart/2018/2/layout/IconCircleList"/>
    <dgm:cxn modelId="{B598ED17-7D77-4BE4-B168-4FA12032E1C2}" type="presParOf" srcId="{FFFD0F51-99C5-45CF-9B3B-C30E7E0D78E2}" destId="{3603A154-59B5-4D68-A56F-AD3B4A372175}" srcOrd="0" destOrd="0" presId="urn:microsoft.com/office/officeart/2018/2/layout/IconCircleList"/>
    <dgm:cxn modelId="{DD4BDA1C-DC6D-4FF6-99CB-1C9DFF4C25CC}" type="presParOf" srcId="{3603A154-59B5-4D68-A56F-AD3B4A372175}" destId="{1C645D1E-14DA-4A26-9215-52EDFACD870C}" srcOrd="0" destOrd="0" presId="urn:microsoft.com/office/officeart/2018/2/layout/IconCircleList"/>
    <dgm:cxn modelId="{BFFF9CE2-937F-4CD2-A7A1-52B9929456BC}" type="presParOf" srcId="{3603A154-59B5-4D68-A56F-AD3B4A372175}" destId="{A9280174-CAAF-4237-B6AA-E50D1F28ACA5}" srcOrd="1" destOrd="0" presId="urn:microsoft.com/office/officeart/2018/2/layout/IconCircleList"/>
    <dgm:cxn modelId="{5FD6D642-2686-4182-AE40-61FCBBCCE72B}" type="presParOf" srcId="{3603A154-59B5-4D68-A56F-AD3B4A372175}" destId="{5918E7FC-8375-4A2E-9B32-D8912046B765}" srcOrd="2" destOrd="0" presId="urn:microsoft.com/office/officeart/2018/2/layout/IconCircleList"/>
    <dgm:cxn modelId="{EE4023B3-C163-4D76-8446-ED6A8F6481B5}" type="presParOf" srcId="{3603A154-59B5-4D68-A56F-AD3B4A372175}" destId="{AE9EC49F-3B7E-4494-9985-99D43B1A958E}" srcOrd="3" destOrd="0" presId="urn:microsoft.com/office/officeart/2018/2/layout/IconCircleList"/>
    <dgm:cxn modelId="{C3F6BD7D-6E85-441A-BC5F-E320B345A29E}" type="presParOf" srcId="{FFFD0F51-99C5-45CF-9B3B-C30E7E0D78E2}" destId="{DBBCE53B-AECA-410C-853B-9AD6929C2078}" srcOrd="1" destOrd="0" presId="urn:microsoft.com/office/officeart/2018/2/layout/IconCircleList"/>
    <dgm:cxn modelId="{2FC9C70A-42D8-40D6-8B51-EFA9D9E05193}" type="presParOf" srcId="{FFFD0F51-99C5-45CF-9B3B-C30E7E0D78E2}" destId="{5B009061-5DF3-4DD5-BDD8-FF337E0B369F}" srcOrd="2" destOrd="0" presId="urn:microsoft.com/office/officeart/2018/2/layout/IconCircleList"/>
    <dgm:cxn modelId="{22D1F6C8-3F91-4818-BCB4-AFB385D4FA47}" type="presParOf" srcId="{5B009061-5DF3-4DD5-BDD8-FF337E0B369F}" destId="{3D6729E7-353E-447F-A5BB-59CA3CB48E27}" srcOrd="0" destOrd="0" presId="urn:microsoft.com/office/officeart/2018/2/layout/IconCircleList"/>
    <dgm:cxn modelId="{A3850E76-F71B-4310-8AFA-0A49940EF8CE}" type="presParOf" srcId="{5B009061-5DF3-4DD5-BDD8-FF337E0B369F}" destId="{C9CB94C2-AC1F-4CE8-84C5-063A8A7B7434}" srcOrd="1" destOrd="0" presId="urn:microsoft.com/office/officeart/2018/2/layout/IconCircleList"/>
    <dgm:cxn modelId="{9ACFF873-BBA6-466B-836A-E870523FF1C6}" type="presParOf" srcId="{5B009061-5DF3-4DD5-BDD8-FF337E0B369F}" destId="{D2B3DBE2-23D2-4302-BE83-B55846926109}" srcOrd="2" destOrd="0" presId="urn:microsoft.com/office/officeart/2018/2/layout/IconCircleList"/>
    <dgm:cxn modelId="{5289EDE8-11A2-44EE-B54F-41ABBFBA8673}" type="presParOf" srcId="{5B009061-5DF3-4DD5-BDD8-FF337E0B369F}" destId="{ED1D74B7-832B-4A01-A6B1-D92A3D327ECB}" srcOrd="3" destOrd="0" presId="urn:microsoft.com/office/officeart/2018/2/layout/IconCircleList"/>
    <dgm:cxn modelId="{2F72B599-F345-410E-8B4F-392D064A4C31}" type="presParOf" srcId="{FFFD0F51-99C5-45CF-9B3B-C30E7E0D78E2}" destId="{E604FE9F-C24E-421D-9F5E-002B7DE6F8CA}" srcOrd="3" destOrd="0" presId="urn:microsoft.com/office/officeart/2018/2/layout/IconCircleList"/>
    <dgm:cxn modelId="{7E76BE7C-1E61-41A4-9F28-A50833B8FAF5}" type="presParOf" srcId="{FFFD0F51-99C5-45CF-9B3B-C30E7E0D78E2}" destId="{A9A0428C-519E-4514-9294-54E0A87E082A}" srcOrd="4" destOrd="0" presId="urn:microsoft.com/office/officeart/2018/2/layout/IconCircleList"/>
    <dgm:cxn modelId="{7CBE26C8-2956-47CD-8C77-7074184EE9DD}" type="presParOf" srcId="{A9A0428C-519E-4514-9294-54E0A87E082A}" destId="{1E94FA08-701A-4198-9D6B-C0B5623F2373}" srcOrd="0" destOrd="0" presId="urn:microsoft.com/office/officeart/2018/2/layout/IconCircleList"/>
    <dgm:cxn modelId="{726474B0-BE7F-4FD3-BC0C-4B00274DFF72}" type="presParOf" srcId="{A9A0428C-519E-4514-9294-54E0A87E082A}" destId="{7749B2A4-F5E9-4BDB-9E30-A158BAD25B6E}" srcOrd="1" destOrd="0" presId="urn:microsoft.com/office/officeart/2018/2/layout/IconCircleList"/>
    <dgm:cxn modelId="{E65C6C85-0AA2-4632-8237-155A886E2A64}" type="presParOf" srcId="{A9A0428C-519E-4514-9294-54E0A87E082A}" destId="{3D65662B-068D-4AF6-9A0E-BD3AA6048237}" srcOrd="2" destOrd="0" presId="urn:microsoft.com/office/officeart/2018/2/layout/IconCircleList"/>
    <dgm:cxn modelId="{17DE3EE5-9498-4CF3-BABF-55DA29C9F877}" type="presParOf" srcId="{A9A0428C-519E-4514-9294-54E0A87E082A}" destId="{67E1AB88-EC41-42E2-B912-39A8F29DBFB5}" srcOrd="3" destOrd="0" presId="urn:microsoft.com/office/officeart/2018/2/layout/IconCircleList"/>
    <dgm:cxn modelId="{B3D870DF-E17C-428E-A886-8D9CEE9CF04C}" type="presParOf" srcId="{FFFD0F51-99C5-45CF-9B3B-C30E7E0D78E2}" destId="{778BA91D-D8A8-4AF8-861E-88A04CB03E6F}" srcOrd="5" destOrd="0" presId="urn:microsoft.com/office/officeart/2018/2/layout/IconCircleList"/>
    <dgm:cxn modelId="{4A5376D7-A110-485F-92B9-F62BDB546451}" type="presParOf" srcId="{FFFD0F51-99C5-45CF-9B3B-C30E7E0D78E2}" destId="{B1D530EA-0D2D-4969-B7F9-5EB7A5E1FEFE}" srcOrd="6" destOrd="0" presId="urn:microsoft.com/office/officeart/2018/2/layout/IconCircleList"/>
    <dgm:cxn modelId="{A97A4EA5-DA3E-4591-B850-80DF3DB826C3}" type="presParOf" srcId="{B1D530EA-0D2D-4969-B7F9-5EB7A5E1FEFE}" destId="{7B60DE1E-DC91-46EA-8823-9B1105AA4BF1}" srcOrd="0" destOrd="0" presId="urn:microsoft.com/office/officeart/2018/2/layout/IconCircleList"/>
    <dgm:cxn modelId="{6669AC9E-A5C9-4298-9DB8-F87557AA7E5D}" type="presParOf" srcId="{B1D530EA-0D2D-4969-B7F9-5EB7A5E1FEFE}" destId="{C274A10F-ACFD-4F30-AB76-E7EA353021AD}" srcOrd="1" destOrd="0" presId="urn:microsoft.com/office/officeart/2018/2/layout/IconCircleList"/>
    <dgm:cxn modelId="{53F50BDF-2275-4131-9642-FDD08C6282D5}" type="presParOf" srcId="{B1D530EA-0D2D-4969-B7F9-5EB7A5E1FEFE}" destId="{CA45E1B4-4DC6-4152-84A1-C8403AFA6471}" srcOrd="2" destOrd="0" presId="urn:microsoft.com/office/officeart/2018/2/layout/IconCircleList"/>
    <dgm:cxn modelId="{32F07BD5-6110-4098-AB43-E23FF3E9BF3D}" type="presParOf" srcId="{B1D530EA-0D2D-4969-B7F9-5EB7A5E1FEFE}" destId="{3224AF91-E89E-4AA8-880B-EBE61227226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1E669-825C-46FB-A93B-574553609B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0AE946-7585-4620-BA7E-338FFE8934DB}">
      <dgm:prSet/>
      <dgm:spPr/>
      <dgm:t>
        <a:bodyPr/>
        <a:lstStyle/>
        <a:p>
          <a:pPr>
            <a:lnSpc>
              <a:spcPct val="100000"/>
            </a:lnSpc>
          </a:pPr>
          <a:r>
            <a:rPr lang="en-US"/>
            <a:t>Brute Force</a:t>
          </a:r>
        </a:p>
      </dgm:t>
    </dgm:pt>
    <dgm:pt modelId="{4606D557-4B35-4332-BFDA-3F6B0764414D}" type="parTrans" cxnId="{F2277F2A-2860-4862-9FA1-285A66FDC259}">
      <dgm:prSet/>
      <dgm:spPr/>
      <dgm:t>
        <a:bodyPr/>
        <a:lstStyle/>
        <a:p>
          <a:endParaRPr lang="en-US"/>
        </a:p>
      </dgm:t>
    </dgm:pt>
    <dgm:pt modelId="{E54A0D84-F9B9-4A09-96E4-706889097939}" type="sibTrans" cxnId="{F2277F2A-2860-4862-9FA1-285A66FDC259}">
      <dgm:prSet/>
      <dgm:spPr/>
      <dgm:t>
        <a:bodyPr/>
        <a:lstStyle/>
        <a:p>
          <a:pPr>
            <a:lnSpc>
              <a:spcPct val="100000"/>
            </a:lnSpc>
          </a:pPr>
          <a:endParaRPr lang="en-US"/>
        </a:p>
      </dgm:t>
    </dgm:pt>
    <dgm:pt modelId="{AD8C26BB-F091-42A9-89A2-501C0F7BC58C}">
      <dgm:prSet/>
      <dgm:spPr/>
      <dgm:t>
        <a:bodyPr/>
        <a:lstStyle/>
        <a:p>
          <a:pPr>
            <a:lnSpc>
              <a:spcPct val="100000"/>
            </a:lnSpc>
          </a:pPr>
          <a:r>
            <a:rPr lang="en-US"/>
            <a:t>Greedy</a:t>
          </a:r>
        </a:p>
      </dgm:t>
    </dgm:pt>
    <dgm:pt modelId="{BD8022DF-5BB3-40E1-9013-61004C8DE98A}" type="parTrans" cxnId="{744976B6-8539-4F6E-B883-2612730128BA}">
      <dgm:prSet/>
      <dgm:spPr/>
      <dgm:t>
        <a:bodyPr/>
        <a:lstStyle/>
        <a:p>
          <a:endParaRPr lang="en-US"/>
        </a:p>
      </dgm:t>
    </dgm:pt>
    <dgm:pt modelId="{6194FAD5-2A9A-4563-A64A-C67E0C5524AA}" type="sibTrans" cxnId="{744976B6-8539-4F6E-B883-2612730128BA}">
      <dgm:prSet/>
      <dgm:spPr/>
      <dgm:t>
        <a:bodyPr/>
        <a:lstStyle/>
        <a:p>
          <a:pPr>
            <a:lnSpc>
              <a:spcPct val="100000"/>
            </a:lnSpc>
          </a:pPr>
          <a:endParaRPr lang="en-US"/>
        </a:p>
      </dgm:t>
    </dgm:pt>
    <dgm:pt modelId="{0D5770F4-4E6B-4707-A7EB-1C14730EF58A}">
      <dgm:prSet/>
      <dgm:spPr/>
      <dgm:t>
        <a:bodyPr/>
        <a:lstStyle/>
        <a:p>
          <a:pPr>
            <a:lnSpc>
              <a:spcPct val="100000"/>
            </a:lnSpc>
          </a:pPr>
          <a:r>
            <a:rPr lang="en-US"/>
            <a:t>Hungarian</a:t>
          </a:r>
        </a:p>
      </dgm:t>
    </dgm:pt>
    <dgm:pt modelId="{0B47B5D5-A221-4978-AD5B-463DA34961EF}" type="parTrans" cxnId="{443E992A-01B5-467C-A0B5-926821BDD6F8}">
      <dgm:prSet/>
      <dgm:spPr/>
      <dgm:t>
        <a:bodyPr/>
        <a:lstStyle/>
        <a:p>
          <a:endParaRPr lang="en-US"/>
        </a:p>
      </dgm:t>
    </dgm:pt>
    <dgm:pt modelId="{1DD7AA49-8899-49AA-827B-BE4883E697A7}" type="sibTrans" cxnId="{443E992A-01B5-467C-A0B5-926821BDD6F8}">
      <dgm:prSet/>
      <dgm:spPr/>
      <dgm:t>
        <a:bodyPr/>
        <a:lstStyle/>
        <a:p>
          <a:pPr>
            <a:lnSpc>
              <a:spcPct val="100000"/>
            </a:lnSpc>
          </a:pPr>
          <a:endParaRPr lang="en-US"/>
        </a:p>
      </dgm:t>
    </dgm:pt>
    <dgm:pt modelId="{F5FF7E9A-7D9D-4BB1-A577-B835FE528AB9}">
      <dgm:prSet/>
      <dgm:spPr/>
      <dgm:t>
        <a:bodyPr/>
        <a:lstStyle/>
        <a:p>
          <a:pPr>
            <a:lnSpc>
              <a:spcPct val="100000"/>
            </a:lnSpc>
          </a:pPr>
          <a:r>
            <a:rPr lang="en-US"/>
            <a:t>Max Flow Reduction</a:t>
          </a:r>
        </a:p>
      </dgm:t>
    </dgm:pt>
    <dgm:pt modelId="{FD17CB36-0142-4AC0-A401-91E1DEAB85FA}" type="parTrans" cxnId="{9BE97992-07E1-4A37-BE49-DD03D0DD4125}">
      <dgm:prSet/>
      <dgm:spPr/>
      <dgm:t>
        <a:bodyPr/>
        <a:lstStyle/>
        <a:p>
          <a:endParaRPr lang="en-US"/>
        </a:p>
      </dgm:t>
    </dgm:pt>
    <dgm:pt modelId="{3037EF1D-B1B0-4203-BFED-29C11BB1FDE0}" type="sibTrans" cxnId="{9BE97992-07E1-4A37-BE49-DD03D0DD4125}">
      <dgm:prSet/>
      <dgm:spPr/>
      <dgm:t>
        <a:bodyPr/>
        <a:lstStyle/>
        <a:p>
          <a:endParaRPr lang="en-US"/>
        </a:p>
      </dgm:t>
    </dgm:pt>
    <dgm:pt modelId="{9DA6715F-640D-43C7-9154-BC0086ED6DC9}" type="pres">
      <dgm:prSet presAssocID="{DEA1E669-825C-46FB-A93B-574553609BB2}" presName="root" presStyleCnt="0">
        <dgm:presLayoutVars>
          <dgm:dir/>
          <dgm:resizeHandles val="exact"/>
        </dgm:presLayoutVars>
      </dgm:prSet>
      <dgm:spPr/>
    </dgm:pt>
    <dgm:pt modelId="{1C0B38A8-94EB-4211-9406-35EC8CC38A90}" type="pres">
      <dgm:prSet presAssocID="{DEA1E669-825C-46FB-A93B-574553609BB2}" presName="container" presStyleCnt="0">
        <dgm:presLayoutVars>
          <dgm:dir/>
          <dgm:resizeHandles val="exact"/>
        </dgm:presLayoutVars>
      </dgm:prSet>
      <dgm:spPr/>
    </dgm:pt>
    <dgm:pt modelId="{1137F20E-22F1-4EDA-99A5-1A3BB458D35C}" type="pres">
      <dgm:prSet presAssocID="{6D0AE946-7585-4620-BA7E-338FFE8934DB}" presName="compNode" presStyleCnt="0"/>
      <dgm:spPr/>
    </dgm:pt>
    <dgm:pt modelId="{9059EB0D-F4C6-4003-ABE3-C68A54CA9B1F}" type="pres">
      <dgm:prSet presAssocID="{6D0AE946-7585-4620-BA7E-338FFE8934DB}" presName="iconBgRect" presStyleLbl="bgShp" presStyleIdx="0" presStyleCnt="4"/>
      <dgm:spPr/>
    </dgm:pt>
    <dgm:pt modelId="{77F01684-B801-4CEE-B6FB-ACAE1596906B}" type="pres">
      <dgm:prSet presAssocID="{6D0AE946-7585-4620-BA7E-338FFE8934D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calibur with solid fill"/>
        </a:ext>
      </dgm:extLst>
    </dgm:pt>
    <dgm:pt modelId="{54E3360F-12A9-47B4-AB14-42C7B107DE0D}" type="pres">
      <dgm:prSet presAssocID="{6D0AE946-7585-4620-BA7E-338FFE8934DB}" presName="spaceRect" presStyleCnt="0"/>
      <dgm:spPr/>
    </dgm:pt>
    <dgm:pt modelId="{B686C68B-6F93-4D1C-B53B-CD3365D0CD39}" type="pres">
      <dgm:prSet presAssocID="{6D0AE946-7585-4620-BA7E-338FFE8934DB}" presName="textRect" presStyleLbl="revTx" presStyleIdx="0" presStyleCnt="4">
        <dgm:presLayoutVars>
          <dgm:chMax val="1"/>
          <dgm:chPref val="1"/>
        </dgm:presLayoutVars>
      </dgm:prSet>
      <dgm:spPr/>
    </dgm:pt>
    <dgm:pt modelId="{E3066F81-3F30-4D92-9BB9-EBEEBD9DB920}" type="pres">
      <dgm:prSet presAssocID="{E54A0D84-F9B9-4A09-96E4-706889097939}" presName="sibTrans" presStyleLbl="sibTrans2D1" presStyleIdx="0" presStyleCnt="0"/>
      <dgm:spPr/>
    </dgm:pt>
    <dgm:pt modelId="{4902C098-22BD-45D8-91C5-4B666C9A7A22}" type="pres">
      <dgm:prSet presAssocID="{AD8C26BB-F091-42A9-89A2-501C0F7BC58C}" presName="compNode" presStyleCnt="0"/>
      <dgm:spPr/>
    </dgm:pt>
    <dgm:pt modelId="{833A2A14-E3E9-427E-9BCA-D4CD982D5E69}" type="pres">
      <dgm:prSet presAssocID="{AD8C26BB-F091-42A9-89A2-501C0F7BC58C}" presName="iconBgRect" presStyleLbl="bgShp" presStyleIdx="1" presStyleCnt="4"/>
      <dgm:spPr/>
    </dgm:pt>
    <dgm:pt modelId="{6FF476DA-E335-48E5-957E-22385C6A0D41}" type="pres">
      <dgm:prSet presAssocID="{AD8C26BB-F091-42A9-89A2-501C0F7BC58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1DE1BC7-7998-46EE-84E4-5E23057181D7}" type="pres">
      <dgm:prSet presAssocID="{AD8C26BB-F091-42A9-89A2-501C0F7BC58C}" presName="spaceRect" presStyleCnt="0"/>
      <dgm:spPr/>
    </dgm:pt>
    <dgm:pt modelId="{1CB42AF6-6769-40FF-B1AA-052A7E68938A}" type="pres">
      <dgm:prSet presAssocID="{AD8C26BB-F091-42A9-89A2-501C0F7BC58C}" presName="textRect" presStyleLbl="revTx" presStyleIdx="1" presStyleCnt="4">
        <dgm:presLayoutVars>
          <dgm:chMax val="1"/>
          <dgm:chPref val="1"/>
        </dgm:presLayoutVars>
      </dgm:prSet>
      <dgm:spPr/>
    </dgm:pt>
    <dgm:pt modelId="{9FD042AA-4EB7-44B2-8BFF-30E34501D4F3}" type="pres">
      <dgm:prSet presAssocID="{6194FAD5-2A9A-4563-A64A-C67E0C5524AA}" presName="sibTrans" presStyleLbl="sibTrans2D1" presStyleIdx="0" presStyleCnt="0"/>
      <dgm:spPr/>
    </dgm:pt>
    <dgm:pt modelId="{CFD05A0F-6398-4487-B840-88371BB7E212}" type="pres">
      <dgm:prSet presAssocID="{0D5770F4-4E6B-4707-A7EB-1C14730EF58A}" presName="compNode" presStyleCnt="0"/>
      <dgm:spPr/>
    </dgm:pt>
    <dgm:pt modelId="{40BCD1AE-47C9-4F3F-800B-06E91C533E97}" type="pres">
      <dgm:prSet presAssocID="{0D5770F4-4E6B-4707-A7EB-1C14730EF58A}" presName="iconBgRect" presStyleLbl="bgShp" presStyleIdx="2" presStyleCnt="4"/>
      <dgm:spPr/>
    </dgm:pt>
    <dgm:pt modelId="{346C0794-14F3-4C2A-996C-55D6032F4D5C}" type="pres">
      <dgm:prSet presAssocID="{0D5770F4-4E6B-4707-A7EB-1C14730EF58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with solid fill"/>
        </a:ext>
      </dgm:extLst>
    </dgm:pt>
    <dgm:pt modelId="{CD0F249B-7BFE-4686-B02B-8B64B515E27C}" type="pres">
      <dgm:prSet presAssocID="{0D5770F4-4E6B-4707-A7EB-1C14730EF58A}" presName="spaceRect" presStyleCnt="0"/>
      <dgm:spPr/>
    </dgm:pt>
    <dgm:pt modelId="{8C04E597-15E4-4A73-AB15-2EB8638A09BA}" type="pres">
      <dgm:prSet presAssocID="{0D5770F4-4E6B-4707-A7EB-1C14730EF58A}" presName="textRect" presStyleLbl="revTx" presStyleIdx="2" presStyleCnt="4">
        <dgm:presLayoutVars>
          <dgm:chMax val="1"/>
          <dgm:chPref val="1"/>
        </dgm:presLayoutVars>
      </dgm:prSet>
      <dgm:spPr/>
    </dgm:pt>
    <dgm:pt modelId="{D1B2A2D4-BC15-45E1-91CA-B2E3AAC1D22B}" type="pres">
      <dgm:prSet presAssocID="{1DD7AA49-8899-49AA-827B-BE4883E697A7}" presName="sibTrans" presStyleLbl="sibTrans2D1" presStyleIdx="0" presStyleCnt="0"/>
      <dgm:spPr/>
    </dgm:pt>
    <dgm:pt modelId="{47BE304C-6FB1-49D0-9AFA-6D0D8F3AFD34}" type="pres">
      <dgm:prSet presAssocID="{F5FF7E9A-7D9D-4BB1-A577-B835FE528AB9}" presName="compNode" presStyleCnt="0"/>
      <dgm:spPr/>
    </dgm:pt>
    <dgm:pt modelId="{677F6C42-B4C0-4AB6-B495-D96DCE01C44F}" type="pres">
      <dgm:prSet presAssocID="{F5FF7E9A-7D9D-4BB1-A577-B835FE528AB9}" presName="iconBgRect" presStyleLbl="bgShp" presStyleIdx="3" presStyleCnt="4"/>
      <dgm:spPr/>
    </dgm:pt>
    <dgm:pt modelId="{758CB6DF-B1E6-4784-BED2-9749AE93C72E}" type="pres">
      <dgm:prSet presAssocID="{F5FF7E9A-7D9D-4BB1-A577-B835FE528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
        </a:ext>
      </dgm:extLst>
    </dgm:pt>
    <dgm:pt modelId="{CE6C869B-D9E3-4204-985B-BEC2173C11FC}" type="pres">
      <dgm:prSet presAssocID="{F5FF7E9A-7D9D-4BB1-A577-B835FE528AB9}" presName="spaceRect" presStyleCnt="0"/>
      <dgm:spPr/>
    </dgm:pt>
    <dgm:pt modelId="{E3CDE3C6-202A-4DF7-8E84-30682392B630}" type="pres">
      <dgm:prSet presAssocID="{F5FF7E9A-7D9D-4BB1-A577-B835FE528AB9}" presName="textRect" presStyleLbl="revTx" presStyleIdx="3" presStyleCnt="4">
        <dgm:presLayoutVars>
          <dgm:chMax val="1"/>
          <dgm:chPref val="1"/>
        </dgm:presLayoutVars>
      </dgm:prSet>
      <dgm:spPr/>
    </dgm:pt>
  </dgm:ptLst>
  <dgm:cxnLst>
    <dgm:cxn modelId="{CE485F13-E4EF-49B1-B733-92E2A05BC73F}" type="presOf" srcId="{6D0AE946-7585-4620-BA7E-338FFE8934DB}" destId="{B686C68B-6F93-4D1C-B53B-CD3365D0CD39}" srcOrd="0" destOrd="0" presId="urn:microsoft.com/office/officeart/2018/2/layout/IconCircleList"/>
    <dgm:cxn modelId="{E83E851F-0F56-4432-962E-B1FB97E8EDC8}" type="presOf" srcId="{6194FAD5-2A9A-4563-A64A-C67E0C5524AA}" destId="{9FD042AA-4EB7-44B2-8BFF-30E34501D4F3}" srcOrd="0" destOrd="0" presId="urn:microsoft.com/office/officeart/2018/2/layout/IconCircleList"/>
    <dgm:cxn modelId="{F2277F2A-2860-4862-9FA1-285A66FDC259}" srcId="{DEA1E669-825C-46FB-A93B-574553609BB2}" destId="{6D0AE946-7585-4620-BA7E-338FFE8934DB}" srcOrd="0" destOrd="0" parTransId="{4606D557-4B35-4332-BFDA-3F6B0764414D}" sibTransId="{E54A0D84-F9B9-4A09-96E4-706889097939}"/>
    <dgm:cxn modelId="{443E992A-01B5-467C-A0B5-926821BDD6F8}" srcId="{DEA1E669-825C-46FB-A93B-574553609BB2}" destId="{0D5770F4-4E6B-4707-A7EB-1C14730EF58A}" srcOrd="2" destOrd="0" parTransId="{0B47B5D5-A221-4978-AD5B-463DA34961EF}" sibTransId="{1DD7AA49-8899-49AA-827B-BE4883E697A7}"/>
    <dgm:cxn modelId="{5CA67867-996C-48E7-B6DF-299C087AC26F}" type="presOf" srcId="{F5FF7E9A-7D9D-4BB1-A577-B835FE528AB9}" destId="{E3CDE3C6-202A-4DF7-8E84-30682392B630}" srcOrd="0" destOrd="0" presId="urn:microsoft.com/office/officeart/2018/2/layout/IconCircleList"/>
    <dgm:cxn modelId="{E3F63E51-56F6-46D2-B267-6079095DA9E0}" type="presOf" srcId="{DEA1E669-825C-46FB-A93B-574553609BB2}" destId="{9DA6715F-640D-43C7-9154-BC0086ED6DC9}" srcOrd="0" destOrd="0" presId="urn:microsoft.com/office/officeart/2018/2/layout/IconCircleList"/>
    <dgm:cxn modelId="{08329B86-F6D5-4F5F-9E0D-B5F5D6CF8AD9}" type="presOf" srcId="{AD8C26BB-F091-42A9-89A2-501C0F7BC58C}" destId="{1CB42AF6-6769-40FF-B1AA-052A7E68938A}" srcOrd="0" destOrd="0" presId="urn:microsoft.com/office/officeart/2018/2/layout/IconCircleList"/>
    <dgm:cxn modelId="{9BE97992-07E1-4A37-BE49-DD03D0DD4125}" srcId="{DEA1E669-825C-46FB-A93B-574553609BB2}" destId="{F5FF7E9A-7D9D-4BB1-A577-B835FE528AB9}" srcOrd="3" destOrd="0" parTransId="{FD17CB36-0142-4AC0-A401-91E1DEAB85FA}" sibTransId="{3037EF1D-B1B0-4203-BFED-29C11BB1FDE0}"/>
    <dgm:cxn modelId="{744976B6-8539-4F6E-B883-2612730128BA}" srcId="{DEA1E669-825C-46FB-A93B-574553609BB2}" destId="{AD8C26BB-F091-42A9-89A2-501C0F7BC58C}" srcOrd="1" destOrd="0" parTransId="{BD8022DF-5BB3-40E1-9013-61004C8DE98A}" sibTransId="{6194FAD5-2A9A-4563-A64A-C67E0C5524AA}"/>
    <dgm:cxn modelId="{747663C8-1B76-49FF-82B2-3F6B250A375F}" type="presOf" srcId="{0D5770F4-4E6B-4707-A7EB-1C14730EF58A}" destId="{8C04E597-15E4-4A73-AB15-2EB8638A09BA}" srcOrd="0" destOrd="0" presId="urn:microsoft.com/office/officeart/2018/2/layout/IconCircleList"/>
    <dgm:cxn modelId="{657BE2D2-6310-4281-BF8A-2C4D81B4FA32}" type="presOf" srcId="{1DD7AA49-8899-49AA-827B-BE4883E697A7}" destId="{D1B2A2D4-BC15-45E1-91CA-B2E3AAC1D22B}" srcOrd="0" destOrd="0" presId="urn:microsoft.com/office/officeart/2018/2/layout/IconCircleList"/>
    <dgm:cxn modelId="{512059EF-3B4B-4064-BD92-DE2C425D05D0}" type="presOf" srcId="{E54A0D84-F9B9-4A09-96E4-706889097939}" destId="{E3066F81-3F30-4D92-9BB9-EBEEBD9DB920}" srcOrd="0" destOrd="0" presId="urn:microsoft.com/office/officeart/2018/2/layout/IconCircleList"/>
    <dgm:cxn modelId="{0359F482-0823-4B74-B9B0-8741BF68C9A8}" type="presParOf" srcId="{9DA6715F-640D-43C7-9154-BC0086ED6DC9}" destId="{1C0B38A8-94EB-4211-9406-35EC8CC38A90}" srcOrd="0" destOrd="0" presId="urn:microsoft.com/office/officeart/2018/2/layout/IconCircleList"/>
    <dgm:cxn modelId="{0FB81446-4ACC-4877-979E-3ECE29BF9053}" type="presParOf" srcId="{1C0B38A8-94EB-4211-9406-35EC8CC38A90}" destId="{1137F20E-22F1-4EDA-99A5-1A3BB458D35C}" srcOrd="0" destOrd="0" presId="urn:microsoft.com/office/officeart/2018/2/layout/IconCircleList"/>
    <dgm:cxn modelId="{3BC97CB6-25E9-4E85-ABFB-D31951A2B289}" type="presParOf" srcId="{1137F20E-22F1-4EDA-99A5-1A3BB458D35C}" destId="{9059EB0D-F4C6-4003-ABE3-C68A54CA9B1F}" srcOrd="0" destOrd="0" presId="urn:microsoft.com/office/officeart/2018/2/layout/IconCircleList"/>
    <dgm:cxn modelId="{2DA60777-F044-4187-97A8-0D028FC76A8B}" type="presParOf" srcId="{1137F20E-22F1-4EDA-99A5-1A3BB458D35C}" destId="{77F01684-B801-4CEE-B6FB-ACAE1596906B}" srcOrd="1" destOrd="0" presId="urn:microsoft.com/office/officeart/2018/2/layout/IconCircleList"/>
    <dgm:cxn modelId="{1EFA4090-640F-4A93-836C-B2ECD50D42E3}" type="presParOf" srcId="{1137F20E-22F1-4EDA-99A5-1A3BB458D35C}" destId="{54E3360F-12A9-47B4-AB14-42C7B107DE0D}" srcOrd="2" destOrd="0" presId="urn:microsoft.com/office/officeart/2018/2/layout/IconCircleList"/>
    <dgm:cxn modelId="{FF90B647-B251-48B5-A160-123E46666D91}" type="presParOf" srcId="{1137F20E-22F1-4EDA-99A5-1A3BB458D35C}" destId="{B686C68B-6F93-4D1C-B53B-CD3365D0CD39}" srcOrd="3" destOrd="0" presId="urn:microsoft.com/office/officeart/2018/2/layout/IconCircleList"/>
    <dgm:cxn modelId="{2C62E2EC-CEF8-40CF-AEC5-710A2E5D0F40}" type="presParOf" srcId="{1C0B38A8-94EB-4211-9406-35EC8CC38A90}" destId="{E3066F81-3F30-4D92-9BB9-EBEEBD9DB920}" srcOrd="1" destOrd="0" presId="urn:microsoft.com/office/officeart/2018/2/layout/IconCircleList"/>
    <dgm:cxn modelId="{A8164039-A9E0-48A5-95B7-B9DB96CBF49A}" type="presParOf" srcId="{1C0B38A8-94EB-4211-9406-35EC8CC38A90}" destId="{4902C098-22BD-45D8-91C5-4B666C9A7A22}" srcOrd="2" destOrd="0" presId="urn:microsoft.com/office/officeart/2018/2/layout/IconCircleList"/>
    <dgm:cxn modelId="{9CA2B3E9-D266-4EEA-853B-EBAFEF2E4E05}" type="presParOf" srcId="{4902C098-22BD-45D8-91C5-4B666C9A7A22}" destId="{833A2A14-E3E9-427E-9BCA-D4CD982D5E69}" srcOrd="0" destOrd="0" presId="urn:microsoft.com/office/officeart/2018/2/layout/IconCircleList"/>
    <dgm:cxn modelId="{7758B6F9-E443-4762-99A2-3E6CF5EEF7FF}" type="presParOf" srcId="{4902C098-22BD-45D8-91C5-4B666C9A7A22}" destId="{6FF476DA-E335-48E5-957E-22385C6A0D41}" srcOrd="1" destOrd="0" presId="urn:microsoft.com/office/officeart/2018/2/layout/IconCircleList"/>
    <dgm:cxn modelId="{72F9A5B6-39BF-441C-87E1-B0A1CF37384D}" type="presParOf" srcId="{4902C098-22BD-45D8-91C5-4B666C9A7A22}" destId="{51DE1BC7-7998-46EE-84E4-5E23057181D7}" srcOrd="2" destOrd="0" presId="urn:microsoft.com/office/officeart/2018/2/layout/IconCircleList"/>
    <dgm:cxn modelId="{5ACD6AA7-D6CE-4822-8AB0-11130C2C390B}" type="presParOf" srcId="{4902C098-22BD-45D8-91C5-4B666C9A7A22}" destId="{1CB42AF6-6769-40FF-B1AA-052A7E68938A}" srcOrd="3" destOrd="0" presId="urn:microsoft.com/office/officeart/2018/2/layout/IconCircleList"/>
    <dgm:cxn modelId="{6EA6F6B0-AFEC-44D4-81E3-CE519B997D2F}" type="presParOf" srcId="{1C0B38A8-94EB-4211-9406-35EC8CC38A90}" destId="{9FD042AA-4EB7-44B2-8BFF-30E34501D4F3}" srcOrd="3" destOrd="0" presId="urn:microsoft.com/office/officeart/2018/2/layout/IconCircleList"/>
    <dgm:cxn modelId="{06BBE9BD-4A02-48A4-A451-80BE49644327}" type="presParOf" srcId="{1C0B38A8-94EB-4211-9406-35EC8CC38A90}" destId="{CFD05A0F-6398-4487-B840-88371BB7E212}" srcOrd="4" destOrd="0" presId="urn:microsoft.com/office/officeart/2018/2/layout/IconCircleList"/>
    <dgm:cxn modelId="{74B515E7-2061-4843-BABA-ED1923B14F1B}" type="presParOf" srcId="{CFD05A0F-6398-4487-B840-88371BB7E212}" destId="{40BCD1AE-47C9-4F3F-800B-06E91C533E97}" srcOrd="0" destOrd="0" presId="urn:microsoft.com/office/officeart/2018/2/layout/IconCircleList"/>
    <dgm:cxn modelId="{13B7D1D5-41BA-4915-AAA6-2DAF921F310C}" type="presParOf" srcId="{CFD05A0F-6398-4487-B840-88371BB7E212}" destId="{346C0794-14F3-4C2A-996C-55D6032F4D5C}" srcOrd="1" destOrd="0" presId="urn:microsoft.com/office/officeart/2018/2/layout/IconCircleList"/>
    <dgm:cxn modelId="{4AC36C41-9F1C-4667-B05A-A45F29E37B3F}" type="presParOf" srcId="{CFD05A0F-6398-4487-B840-88371BB7E212}" destId="{CD0F249B-7BFE-4686-B02B-8B64B515E27C}" srcOrd="2" destOrd="0" presId="urn:microsoft.com/office/officeart/2018/2/layout/IconCircleList"/>
    <dgm:cxn modelId="{B7FAF3F9-B308-472D-A059-3121D173B233}" type="presParOf" srcId="{CFD05A0F-6398-4487-B840-88371BB7E212}" destId="{8C04E597-15E4-4A73-AB15-2EB8638A09BA}" srcOrd="3" destOrd="0" presId="urn:microsoft.com/office/officeart/2018/2/layout/IconCircleList"/>
    <dgm:cxn modelId="{6B3E3EE5-DDF9-47EE-8D16-D44BA210CD0F}" type="presParOf" srcId="{1C0B38A8-94EB-4211-9406-35EC8CC38A90}" destId="{D1B2A2D4-BC15-45E1-91CA-B2E3AAC1D22B}" srcOrd="5" destOrd="0" presId="urn:microsoft.com/office/officeart/2018/2/layout/IconCircleList"/>
    <dgm:cxn modelId="{D24B572B-D24F-4C5B-82E7-7BC29F051478}" type="presParOf" srcId="{1C0B38A8-94EB-4211-9406-35EC8CC38A90}" destId="{47BE304C-6FB1-49D0-9AFA-6D0D8F3AFD34}" srcOrd="6" destOrd="0" presId="urn:microsoft.com/office/officeart/2018/2/layout/IconCircleList"/>
    <dgm:cxn modelId="{56E11AED-9849-4A53-8EF9-F385624D379C}" type="presParOf" srcId="{47BE304C-6FB1-49D0-9AFA-6D0D8F3AFD34}" destId="{677F6C42-B4C0-4AB6-B495-D96DCE01C44F}" srcOrd="0" destOrd="0" presId="urn:microsoft.com/office/officeart/2018/2/layout/IconCircleList"/>
    <dgm:cxn modelId="{6923EC68-C882-4C38-BF19-8748F122B28A}" type="presParOf" srcId="{47BE304C-6FB1-49D0-9AFA-6D0D8F3AFD34}" destId="{758CB6DF-B1E6-4784-BED2-9749AE93C72E}" srcOrd="1" destOrd="0" presId="urn:microsoft.com/office/officeart/2018/2/layout/IconCircleList"/>
    <dgm:cxn modelId="{5B91359F-0FEF-47CC-B525-5AEBACC395F3}" type="presParOf" srcId="{47BE304C-6FB1-49D0-9AFA-6D0D8F3AFD34}" destId="{CE6C869B-D9E3-4204-985B-BEC2173C11FC}" srcOrd="2" destOrd="0" presId="urn:microsoft.com/office/officeart/2018/2/layout/IconCircleList"/>
    <dgm:cxn modelId="{6A5D8BEC-5771-4026-9B70-1CDAC326E93A}" type="presParOf" srcId="{47BE304C-6FB1-49D0-9AFA-6D0D8F3AFD34}" destId="{E3CDE3C6-202A-4DF7-8E84-30682392B6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5D1E-14DA-4A26-9215-52EDFACD870C}">
      <dsp:nvSpPr>
        <dsp:cNvPr id="0" name=""/>
        <dsp:cNvSpPr/>
      </dsp:nvSpPr>
      <dsp:spPr>
        <a:xfrm>
          <a:off x="147205"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0174-CAAF-4237-B6AA-E50D1F28ACA5}">
      <dsp:nvSpPr>
        <dsp:cNvPr id="0" name=""/>
        <dsp:cNvSpPr/>
      </dsp:nvSpPr>
      <dsp:spPr>
        <a:xfrm>
          <a:off x="420688" y="375874"/>
          <a:ext cx="755333" cy="755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9EC49F-3B7E-4494-9985-99D43B1A958E}">
      <dsp:nvSpPr>
        <dsp:cNvPr id="0" name=""/>
        <dsp:cNvSpPr/>
      </dsp:nvSpPr>
      <dsp:spPr>
        <a:xfrm>
          <a:off x="1728569"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Personnel Scheduling</a:t>
          </a:r>
        </a:p>
      </dsp:txBody>
      <dsp:txXfrm>
        <a:off x="1728569" y="102391"/>
        <a:ext cx="3069706" cy="1302299"/>
      </dsp:txXfrm>
    </dsp:sp>
    <dsp:sp modelId="{3D6729E7-353E-447F-A5BB-59CA3CB48E27}">
      <dsp:nvSpPr>
        <dsp:cNvPr id="0" name=""/>
        <dsp:cNvSpPr/>
      </dsp:nvSpPr>
      <dsp:spPr>
        <a:xfrm>
          <a:off x="5333149"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B94C2-AC1F-4CE8-84C5-063A8A7B7434}">
      <dsp:nvSpPr>
        <dsp:cNvPr id="0" name=""/>
        <dsp:cNvSpPr/>
      </dsp:nvSpPr>
      <dsp:spPr>
        <a:xfrm>
          <a:off x="5606631" y="375874"/>
          <a:ext cx="755333" cy="755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D74B7-832B-4A01-A6B1-D92A3D327ECB}">
      <dsp:nvSpPr>
        <dsp:cNvPr id="0" name=""/>
        <dsp:cNvSpPr/>
      </dsp:nvSpPr>
      <dsp:spPr>
        <a:xfrm>
          <a:off x="6914512"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Task Assignment</a:t>
          </a:r>
        </a:p>
      </dsp:txBody>
      <dsp:txXfrm>
        <a:off x="6914512" y="102391"/>
        <a:ext cx="3069706" cy="1302299"/>
      </dsp:txXfrm>
    </dsp:sp>
    <dsp:sp modelId="{1E94FA08-701A-4198-9D6B-C0B5623F2373}">
      <dsp:nvSpPr>
        <dsp:cNvPr id="0" name=""/>
        <dsp:cNvSpPr/>
      </dsp:nvSpPr>
      <dsp:spPr>
        <a:xfrm>
          <a:off x="147205"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9B2A4-F5E9-4BDB-9E30-A158BAD25B6E}">
      <dsp:nvSpPr>
        <dsp:cNvPr id="0" name=""/>
        <dsp:cNvSpPr/>
      </dsp:nvSpPr>
      <dsp:spPr>
        <a:xfrm>
          <a:off x="420688" y="2253590"/>
          <a:ext cx="755333" cy="755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1AB88-EC41-42E2-B912-39A8F29DBFB5}">
      <dsp:nvSpPr>
        <dsp:cNvPr id="0" name=""/>
        <dsp:cNvSpPr/>
      </dsp:nvSpPr>
      <dsp:spPr>
        <a:xfrm>
          <a:off x="1728569"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Self Driving Cars</a:t>
          </a:r>
        </a:p>
      </dsp:txBody>
      <dsp:txXfrm>
        <a:off x="1728569" y="1980107"/>
        <a:ext cx="3069706" cy="1302299"/>
      </dsp:txXfrm>
    </dsp:sp>
    <dsp:sp modelId="{7B60DE1E-DC91-46EA-8823-9B1105AA4BF1}">
      <dsp:nvSpPr>
        <dsp:cNvPr id="0" name=""/>
        <dsp:cNvSpPr/>
      </dsp:nvSpPr>
      <dsp:spPr>
        <a:xfrm>
          <a:off x="5333149"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4A10F-ACFD-4F30-AB76-E7EA353021AD}">
      <dsp:nvSpPr>
        <dsp:cNvPr id="0" name=""/>
        <dsp:cNvSpPr/>
      </dsp:nvSpPr>
      <dsp:spPr>
        <a:xfrm>
          <a:off x="5606631" y="2253590"/>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24AF91-E89E-4AA8-880B-EBE612272264}">
      <dsp:nvSpPr>
        <dsp:cNvPr id="0" name=""/>
        <dsp:cNvSpPr/>
      </dsp:nvSpPr>
      <dsp:spPr>
        <a:xfrm>
          <a:off x="6914512"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Facility Location and Workforce Planning</a:t>
          </a:r>
        </a:p>
      </dsp:txBody>
      <dsp:txXfrm>
        <a:off x="6914512" y="1980107"/>
        <a:ext cx="3069706" cy="130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9EB0D-F4C6-4003-ABE3-C68A54CA9B1F}">
      <dsp:nvSpPr>
        <dsp:cNvPr id="0" name=""/>
        <dsp:cNvSpPr/>
      </dsp:nvSpPr>
      <dsp:spPr>
        <a:xfrm>
          <a:off x="147205"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01684-B801-4CEE-B6FB-ACAE1596906B}">
      <dsp:nvSpPr>
        <dsp:cNvPr id="0" name=""/>
        <dsp:cNvSpPr/>
      </dsp:nvSpPr>
      <dsp:spPr>
        <a:xfrm>
          <a:off x="420688" y="485573"/>
          <a:ext cx="755333" cy="7553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6C68B-6F93-4D1C-B53B-CD3365D0CD39}">
      <dsp:nvSpPr>
        <dsp:cNvPr id="0" name=""/>
        <dsp:cNvSpPr/>
      </dsp:nvSpPr>
      <dsp:spPr>
        <a:xfrm>
          <a:off x="1728569"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Brute Force</a:t>
          </a:r>
        </a:p>
      </dsp:txBody>
      <dsp:txXfrm>
        <a:off x="1728569" y="212090"/>
        <a:ext cx="3069706" cy="1302299"/>
      </dsp:txXfrm>
    </dsp:sp>
    <dsp:sp modelId="{833A2A14-E3E9-427E-9BCA-D4CD982D5E69}">
      <dsp:nvSpPr>
        <dsp:cNvPr id="0" name=""/>
        <dsp:cNvSpPr/>
      </dsp:nvSpPr>
      <dsp:spPr>
        <a:xfrm>
          <a:off x="5333149"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76DA-E335-48E5-957E-22385C6A0D41}">
      <dsp:nvSpPr>
        <dsp:cNvPr id="0" name=""/>
        <dsp:cNvSpPr/>
      </dsp:nvSpPr>
      <dsp:spPr>
        <a:xfrm>
          <a:off x="5606631" y="485573"/>
          <a:ext cx="755333" cy="7553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42AF6-6769-40FF-B1AA-052A7E68938A}">
      <dsp:nvSpPr>
        <dsp:cNvPr id="0" name=""/>
        <dsp:cNvSpPr/>
      </dsp:nvSpPr>
      <dsp:spPr>
        <a:xfrm>
          <a:off x="6914512"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Greedy</a:t>
          </a:r>
        </a:p>
      </dsp:txBody>
      <dsp:txXfrm>
        <a:off x="6914512" y="212090"/>
        <a:ext cx="3069706" cy="1302299"/>
      </dsp:txXfrm>
    </dsp:sp>
    <dsp:sp modelId="{40BCD1AE-47C9-4F3F-800B-06E91C533E97}">
      <dsp:nvSpPr>
        <dsp:cNvPr id="0" name=""/>
        <dsp:cNvSpPr/>
      </dsp:nvSpPr>
      <dsp:spPr>
        <a:xfrm>
          <a:off x="147205"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C0794-14F3-4C2A-996C-55D6032F4D5C}">
      <dsp:nvSpPr>
        <dsp:cNvPr id="0" name=""/>
        <dsp:cNvSpPr/>
      </dsp:nvSpPr>
      <dsp:spPr>
        <a:xfrm>
          <a:off x="420688" y="2408225"/>
          <a:ext cx="755333" cy="7553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4E597-15E4-4A73-AB15-2EB8638A09BA}">
      <dsp:nvSpPr>
        <dsp:cNvPr id="0" name=""/>
        <dsp:cNvSpPr/>
      </dsp:nvSpPr>
      <dsp:spPr>
        <a:xfrm>
          <a:off x="1728569"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Hungarian</a:t>
          </a:r>
        </a:p>
      </dsp:txBody>
      <dsp:txXfrm>
        <a:off x="1728569" y="2134742"/>
        <a:ext cx="3069706" cy="1302299"/>
      </dsp:txXfrm>
    </dsp:sp>
    <dsp:sp modelId="{677F6C42-B4C0-4AB6-B495-D96DCE01C44F}">
      <dsp:nvSpPr>
        <dsp:cNvPr id="0" name=""/>
        <dsp:cNvSpPr/>
      </dsp:nvSpPr>
      <dsp:spPr>
        <a:xfrm>
          <a:off x="5333149"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B6DF-B1E6-4784-BED2-9749AE93C72E}">
      <dsp:nvSpPr>
        <dsp:cNvPr id="0" name=""/>
        <dsp:cNvSpPr/>
      </dsp:nvSpPr>
      <dsp:spPr>
        <a:xfrm>
          <a:off x="5606631" y="2408225"/>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DE3C6-202A-4DF7-8E84-30682392B630}">
      <dsp:nvSpPr>
        <dsp:cNvPr id="0" name=""/>
        <dsp:cNvSpPr/>
      </dsp:nvSpPr>
      <dsp:spPr>
        <a:xfrm>
          <a:off x="6914512"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Max Flow Reduction</a:t>
          </a:r>
        </a:p>
      </dsp:txBody>
      <dsp:txXfrm>
        <a:off x="6914512" y="2134742"/>
        <a:ext cx="3069706" cy="130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986740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63312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7631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3081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04353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772657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9294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34555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6813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3917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16558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26109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3D23E-1856-4BD3-A1C8-11B469731F0C}" type="datetimeFigureOut">
              <a:rPr lang="en-US" smtClean="0"/>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07535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3D23E-1856-4BD3-A1C8-11B469731F0C}" type="datetimeFigureOut">
              <a:rPr lang="en-US" smtClean="0"/>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19536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463D23E-1856-4BD3-A1C8-11B469731F0C}" type="datetimeFigureOut">
              <a:rPr lang="en-US" smtClean="0"/>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0140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84468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1617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63D23E-1856-4BD3-A1C8-11B469731F0C}" type="datetimeFigureOut">
              <a:rPr lang="en-US" smtClean="0"/>
              <a:t>11/30/2025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3856B0-3922-420C-AD42-A24674B7C765}" type="slidenum">
              <a:rPr lang="en-US" smtClean="0"/>
              <a:t>‹#›</a:t>
            </a:fld>
            <a:endParaRPr lang="en-US"/>
          </a:p>
        </p:txBody>
      </p:sp>
    </p:spTree>
    <p:extLst>
      <p:ext uri="{BB962C8B-B14F-4D97-AF65-F5344CB8AC3E}">
        <p14:creationId xmlns:p14="http://schemas.microsoft.com/office/powerpoint/2010/main" val="25785257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html/2506.04274v1" TargetMode="External"/><Relationship Id="rId2" Type="http://schemas.openxmlformats.org/officeDocument/2006/relationships/hyperlink" Target="https://www.topcoder.com/thrive/articles/Assignment%20Problem%20and%20Hungarian%20Algorithm" TargetMode="External"/><Relationship Id="rId1" Type="http://schemas.openxmlformats.org/officeDocument/2006/relationships/slideLayout" Target="../slideLayouts/slideLayout2.xml"/><Relationship Id="rId5" Type="http://schemas.openxmlformats.org/officeDocument/2006/relationships/hyperlink" Target="https://towardsdatascience.com/optimum-assignment-and-the-hungarian-algorithm-8b1027628028/" TargetMode="External"/><Relationship Id="rId4" Type="http://schemas.openxmlformats.org/officeDocument/2006/relationships/hyperlink" Target="https://www.thinkautonomous.ai/blog/hungarian-algorith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500-551A-8A8E-628A-2F34A1B7B6CB}"/>
              </a:ext>
            </a:extLst>
          </p:cNvPr>
          <p:cNvSpPr>
            <a:spLocks noGrp="1"/>
          </p:cNvSpPr>
          <p:nvPr>
            <p:ph type="ctrTitle"/>
          </p:nvPr>
        </p:nvSpPr>
        <p:spPr/>
        <p:txBody>
          <a:bodyPr/>
          <a:lstStyle/>
          <a:p>
            <a:r>
              <a:rPr lang="en-US" dirty="0"/>
              <a:t>The Assignment problem</a:t>
            </a:r>
          </a:p>
        </p:txBody>
      </p:sp>
      <p:sp>
        <p:nvSpPr>
          <p:cNvPr id="3" name="Subtitle 2">
            <a:extLst>
              <a:ext uri="{FF2B5EF4-FFF2-40B4-BE49-F238E27FC236}">
                <a16:creationId xmlns:a16="http://schemas.microsoft.com/office/drawing/2014/main" id="{3D3ACEC5-C9D7-7C22-2DEC-04A31B80764F}"/>
              </a:ext>
            </a:extLst>
          </p:cNvPr>
          <p:cNvSpPr>
            <a:spLocks noGrp="1"/>
          </p:cNvSpPr>
          <p:nvPr>
            <p:ph type="subTitle" idx="1"/>
          </p:nvPr>
        </p:nvSpPr>
        <p:spPr/>
        <p:txBody>
          <a:bodyPr/>
          <a:lstStyle/>
          <a:p>
            <a:r>
              <a:rPr lang="en-US" dirty="0"/>
              <a:t>Brandon </a:t>
            </a:r>
            <a:r>
              <a:rPr lang="en-US" dirty="0" err="1"/>
              <a:t>roos</a:t>
            </a:r>
            <a:r>
              <a:rPr lang="en-US" dirty="0"/>
              <a:t>, Nathan Price, Nathan Blunkall </a:t>
            </a:r>
          </a:p>
        </p:txBody>
      </p:sp>
    </p:spTree>
    <p:extLst>
      <p:ext uri="{BB962C8B-B14F-4D97-AF65-F5344CB8AC3E}">
        <p14:creationId xmlns:p14="http://schemas.microsoft.com/office/powerpoint/2010/main" val="212860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E691-1288-BAF9-A9A8-7093533248C0}"/>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Basic Op Count With Brute Force </a:t>
            </a:r>
          </a:p>
        </p:txBody>
      </p:sp>
      <p:sp>
        <p:nvSpPr>
          <p:cNvPr id="9" name="Content Placeholder 8">
            <a:extLst>
              <a:ext uri="{FF2B5EF4-FFF2-40B4-BE49-F238E27FC236}">
                <a16:creationId xmlns:a16="http://schemas.microsoft.com/office/drawing/2014/main" id="{FCA74656-A19C-53F4-A0F4-C0A6254121D1}"/>
              </a:ext>
            </a:extLst>
          </p:cNvPr>
          <p:cNvSpPr>
            <a:spLocks noGrp="1"/>
          </p:cNvSpPr>
          <p:nvPr>
            <p:ph idx="1"/>
          </p:nvPr>
        </p:nvSpPr>
        <p:spPr>
          <a:xfrm>
            <a:off x="802178" y="2261420"/>
            <a:ext cx="4002936" cy="3637935"/>
          </a:xfrm>
        </p:spPr>
        <p:txBody>
          <a:bodyPr>
            <a:normAutofit/>
          </a:bodyPr>
          <a:lstStyle/>
          <a:p>
            <a:r>
              <a:rPr lang="en-US" dirty="0"/>
              <a:t>Again, Brute Forces inefficiency makes it difficult to compare the other algorithms.</a:t>
            </a:r>
          </a:p>
        </p:txBody>
      </p:sp>
      <p:pic>
        <p:nvPicPr>
          <p:cNvPr id="5" name="Content Placeholder 4" descr="A graph of a function&#10;&#10;AI-generated content may be incorrect.">
            <a:extLst>
              <a:ext uri="{FF2B5EF4-FFF2-40B4-BE49-F238E27FC236}">
                <a16:creationId xmlns:a16="http://schemas.microsoft.com/office/drawing/2014/main" id="{D44D4369-5E80-CC92-8AD0-D78710B1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2346" y="1312641"/>
            <a:ext cx="7557074" cy="39485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18811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CE6B-85AE-80DE-DB8A-46472BDEE4D4}"/>
              </a:ext>
            </a:extLst>
          </p:cNvPr>
          <p:cNvSpPr>
            <a:spLocks noGrp="1"/>
          </p:cNvSpPr>
          <p:nvPr>
            <p:ph type="title"/>
          </p:nvPr>
        </p:nvSpPr>
        <p:spPr>
          <a:xfrm>
            <a:off x="685801" y="1358900"/>
            <a:ext cx="3771899" cy="1651000"/>
          </a:xfrm>
        </p:spPr>
        <p:txBody>
          <a:bodyPr anchor="b">
            <a:normAutofit/>
          </a:bodyPr>
          <a:lstStyle/>
          <a:p>
            <a:r>
              <a:rPr lang="en-US" sz="2400" dirty="0"/>
              <a:t>Our Results without Brute Force</a:t>
            </a:r>
          </a:p>
        </p:txBody>
      </p:sp>
      <p:sp>
        <p:nvSpPr>
          <p:cNvPr id="13" name="Content Placeholder 10">
            <a:extLst>
              <a:ext uri="{FF2B5EF4-FFF2-40B4-BE49-F238E27FC236}">
                <a16:creationId xmlns:a16="http://schemas.microsoft.com/office/drawing/2014/main" id="{B9C5FFCF-88FE-4F8B-63AC-162F12690623}"/>
              </a:ext>
            </a:extLst>
          </p:cNvPr>
          <p:cNvSpPr>
            <a:spLocks noGrp="1"/>
          </p:cNvSpPr>
          <p:nvPr>
            <p:ph idx="1"/>
          </p:nvPr>
        </p:nvSpPr>
        <p:spPr>
          <a:xfrm>
            <a:off x="685801" y="3009900"/>
            <a:ext cx="3771899" cy="2781300"/>
          </a:xfrm>
        </p:spPr>
        <p:txBody>
          <a:bodyPr anchor="t">
            <a:normAutofit/>
          </a:bodyPr>
          <a:lstStyle/>
          <a:p>
            <a:r>
              <a:rPr lang="en-US" sz="1600" dirty="0"/>
              <a:t>Without the Brute Force Algorithm we can more clearly compare the other three algorithms. In these charts you can see that in terms of run time we found that the Hungarian and Max Flow algorithms perform similarly while the Greedy algorithm runs faster which is in line with our expectations. </a:t>
            </a:r>
          </a:p>
        </p:txBody>
      </p:sp>
      <p:pic>
        <p:nvPicPr>
          <p:cNvPr id="7" name="Picture 6" descr="A graph with different colored lines&#10;&#10;AI-generated content may be incorrect.">
            <a:extLst>
              <a:ext uri="{FF2B5EF4-FFF2-40B4-BE49-F238E27FC236}">
                <a16:creationId xmlns:a16="http://schemas.microsoft.com/office/drawing/2014/main" id="{4948950F-84CD-6B9B-701A-33DED3BA3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8700" y="1304540"/>
            <a:ext cx="5978527" cy="38710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80498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D0A-4E88-FA95-BAD4-718C0A7CA32B}"/>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Basic Op Count without Brute Force</a:t>
            </a:r>
          </a:p>
        </p:txBody>
      </p:sp>
      <p:sp>
        <p:nvSpPr>
          <p:cNvPr id="3" name="Content Placeholder 2">
            <a:extLst>
              <a:ext uri="{FF2B5EF4-FFF2-40B4-BE49-F238E27FC236}">
                <a16:creationId xmlns:a16="http://schemas.microsoft.com/office/drawing/2014/main" id="{0D5C094F-80C2-7BCE-7CEE-BF4263871A6D}"/>
              </a:ext>
            </a:extLst>
          </p:cNvPr>
          <p:cNvSpPr>
            <a:spLocks noGrp="1"/>
          </p:cNvSpPr>
          <p:nvPr>
            <p:ph idx="1"/>
          </p:nvPr>
        </p:nvSpPr>
        <p:spPr>
          <a:xfrm>
            <a:off x="802178" y="2261420"/>
            <a:ext cx="4002936" cy="3637935"/>
          </a:xfrm>
        </p:spPr>
        <p:txBody>
          <a:bodyPr>
            <a:normAutofit/>
          </a:bodyPr>
          <a:lstStyle/>
          <a:p>
            <a:r>
              <a:rPr lang="en-US" dirty="0"/>
              <a:t>In terms of basic ops meanwhile we found that the Max Flow and Greedy algorithms have a similar growth rate while the Hungarian algorithm had the least amount of growth in terms of the number of basic operations. </a:t>
            </a:r>
          </a:p>
        </p:txBody>
      </p:sp>
      <p:pic>
        <p:nvPicPr>
          <p:cNvPr id="5" name="Picture 4" descr="A graph with a line&#10;&#10;AI-generated content may be incorrect.">
            <a:extLst>
              <a:ext uri="{FF2B5EF4-FFF2-40B4-BE49-F238E27FC236}">
                <a16:creationId xmlns:a16="http://schemas.microsoft.com/office/drawing/2014/main" id="{AFA641B8-4106-B613-ABE2-636B8263C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114" y="1502189"/>
            <a:ext cx="7220426" cy="377267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723823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5B4F-CE03-8AD4-2CD3-908A7E1B2A6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186E82B-2C13-81A4-4082-260F3E15A987}"/>
              </a:ext>
            </a:extLst>
          </p:cNvPr>
          <p:cNvSpPr>
            <a:spLocks noGrp="1"/>
          </p:cNvSpPr>
          <p:nvPr>
            <p:ph idx="1"/>
          </p:nvPr>
        </p:nvSpPr>
        <p:spPr/>
        <p:txBody>
          <a:bodyPr/>
          <a:lstStyle/>
          <a:p>
            <a:r>
              <a:rPr lang="en-US" dirty="0"/>
              <a:t>In conclusion, we found that the many algorithmic solutions to the Assignment Problem have many pros and cons. We found that the Brute Force solution is extremely inefficient and shouldn’t be used outside of very specific circumstances. We also found that while the Greedy solution is efficient the fact that it can provide suboptimal solutions means that the applications it can be used for are limited. Finally, we found that the Hungarian and Max Flow solutions provide the best balance between efficiency and being able to provide optimal solutions consistently. While both have a running time of O(n^3) the Hungarian Algorithm provides that solution with fewer basic operations which makes that algorithm the best solution to the Assignment Problem.</a:t>
            </a:r>
          </a:p>
        </p:txBody>
      </p:sp>
    </p:spTree>
    <p:extLst>
      <p:ext uri="{BB962C8B-B14F-4D97-AF65-F5344CB8AC3E}">
        <p14:creationId xmlns:p14="http://schemas.microsoft.com/office/powerpoint/2010/main" val="381026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1BEE-3250-409E-C11C-E3606F675736}"/>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CA686C98-F4DA-58FB-4B17-D94E8ED8A631}"/>
              </a:ext>
            </a:extLst>
          </p:cNvPr>
          <p:cNvSpPr>
            <a:spLocks noGrp="1"/>
          </p:cNvSpPr>
          <p:nvPr>
            <p:ph idx="1"/>
          </p:nvPr>
        </p:nvSpPr>
        <p:spPr/>
        <p:txBody>
          <a:bodyPr/>
          <a:lstStyle/>
          <a:p>
            <a:r>
              <a:rPr lang="en-US" dirty="0">
                <a:hlinkClick r:id="rId2"/>
              </a:rPr>
              <a:t>https://www.topcoder.com/thrive/articles/Assignment%20Problem%20and%20Hungarian%20Algorithm</a:t>
            </a:r>
            <a:endParaRPr lang="en-US" dirty="0"/>
          </a:p>
          <a:p>
            <a:r>
              <a:rPr lang="en-US" dirty="0">
                <a:hlinkClick r:id="rId3"/>
              </a:rPr>
              <a:t>https://arxiv.org/html/2506.04274v1</a:t>
            </a:r>
            <a:endParaRPr lang="en-US" dirty="0"/>
          </a:p>
          <a:p>
            <a:r>
              <a:rPr lang="en-US" dirty="0">
                <a:hlinkClick r:id="rId4"/>
              </a:rPr>
              <a:t>https://www.thinkautonomous.ai/blog/hungarian-algorithm/</a:t>
            </a:r>
            <a:endParaRPr lang="en-US" dirty="0"/>
          </a:p>
          <a:p>
            <a:r>
              <a:rPr lang="en-US" dirty="0">
                <a:hlinkClick r:id="rId5"/>
              </a:rPr>
              <a:t>https://towardsdatascience.com/optimum-assignment-and-the-hungarian-algorithm-8b1027628028/</a:t>
            </a:r>
            <a:endParaRPr lang="en-US" dirty="0"/>
          </a:p>
          <a:p>
            <a:endParaRPr lang="en-US" dirty="0"/>
          </a:p>
        </p:txBody>
      </p:sp>
    </p:spTree>
    <p:extLst>
      <p:ext uri="{BB962C8B-B14F-4D97-AF65-F5344CB8AC3E}">
        <p14:creationId xmlns:p14="http://schemas.microsoft.com/office/powerpoint/2010/main" val="137870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40E-7099-FE1D-792E-C8DEC95681EB}"/>
              </a:ext>
            </a:extLst>
          </p:cNvPr>
          <p:cNvSpPr>
            <a:spLocks noGrp="1"/>
          </p:cNvSpPr>
          <p:nvPr>
            <p:ph type="title"/>
          </p:nvPr>
        </p:nvSpPr>
        <p:spPr>
          <a:xfrm>
            <a:off x="825909" y="808055"/>
            <a:ext cx="3979205" cy="1453363"/>
          </a:xfrm>
        </p:spPr>
        <p:txBody>
          <a:bodyPr>
            <a:normAutofit/>
          </a:bodyPr>
          <a:lstStyle/>
          <a:p>
            <a:pPr>
              <a:lnSpc>
                <a:spcPct val="90000"/>
              </a:lnSpc>
            </a:pPr>
            <a:r>
              <a:rPr lang="en-US" sz="3300"/>
              <a:t>What is the Assignment problem?</a:t>
            </a:r>
          </a:p>
        </p:txBody>
      </p:sp>
      <p:sp>
        <p:nvSpPr>
          <p:cNvPr id="3" name="Content Placeholder 2">
            <a:extLst>
              <a:ext uri="{FF2B5EF4-FFF2-40B4-BE49-F238E27FC236}">
                <a16:creationId xmlns:a16="http://schemas.microsoft.com/office/drawing/2014/main" id="{D8B5956A-716F-7061-5E64-18029045BC38}"/>
              </a:ext>
            </a:extLst>
          </p:cNvPr>
          <p:cNvSpPr>
            <a:spLocks noGrp="1"/>
          </p:cNvSpPr>
          <p:nvPr>
            <p:ph idx="1"/>
          </p:nvPr>
        </p:nvSpPr>
        <p:spPr>
          <a:xfrm>
            <a:off x="802178" y="2261420"/>
            <a:ext cx="4002936" cy="3637935"/>
          </a:xfrm>
        </p:spPr>
        <p:txBody>
          <a:bodyPr>
            <a:normAutofit/>
          </a:bodyPr>
          <a:lstStyle/>
          <a:p>
            <a:pPr marL="0" indent="0">
              <a:buNone/>
            </a:pPr>
            <a:r>
              <a:rPr lang="en-US" dirty="0"/>
              <a:t>The Assignment Problem describes the problem of assigning x number of agents to y number of tasks while incurring the lowest total cost possible. The Assignment Problem mainly uses a cost matrix or a bipartite graph as input and has many different algorithms to solve it. </a:t>
            </a:r>
          </a:p>
        </p:txBody>
      </p:sp>
      <p:pic>
        <p:nvPicPr>
          <p:cNvPr id="8" name="Picture 7">
            <a:extLst>
              <a:ext uri="{FF2B5EF4-FFF2-40B4-BE49-F238E27FC236}">
                <a16:creationId xmlns:a16="http://schemas.microsoft.com/office/drawing/2014/main" id="{916C8245-10F4-5A5A-F21B-B3040FC739CD}"/>
              </a:ext>
            </a:extLst>
          </p:cNvPr>
          <p:cNvPicPr>
            <a:picLocks noChangeAspect="1"/>
          </p:cNvPicPr>
          <p:nvPr/>
        </p:nvPicPr>
        <p:blipFill>
          <a:blip r:embed="rId3"/>
          <a:stretch>
            <a:fillRect/>
          </a:stretch>
        </p:blipFill>
        <p:spPr>
          <a:xfrm>
            <a:off x="5289752" y="2022093"/>
            <a:ext cx="6095593" cy="26515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3619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006A-6D6C-8B80-B14D-0BFC767CC360}"/>
              </a:ext>
            </a:extLst>
          </p:cNvPr>
          <p:cNvSpPr>
            <a:spLocks noGrp="1"/>
          </p:cNvSpPr>
          <p:nvPr>
            <p:ph type="title"/>
          </p:nvPr>
        </p:nvSpPr>
        <p:spPr>
          <a:xfrm>
            <a:off x="685801" y="609600"/>
            <a:ext cx="10131425" cy="1456267"/>
          </a:xfrm>
        </p:spPr>
        <p:txBody>
          <a:bodyPr>
            <a:normAutofit/>
          </a:bodyPr>
          <a:lstStyle/>
          <a:p>
            <a:r>
              <a:rPr lang="en-US" dirty="0"/>
              <a:t>What is the Assignment problem used for?</a:t>
            </a:r>
          </a:p>
        </p:txBody>
      </p:sp>
      <p:graphicFrame>
        <p:nvGraphicFramePr>
          <p:cNvPr id="5" name="Content Placeholder 2">
            <a:extLst>
              <a:ext uri="{FF2B5EF4-FFF2-40B4-BE49-F238E27FC236}">
                <a16:creationId xmlns:a16="http://schemas.microsoft.com/office/drawing/2014/main" id="{F04A10EB-3163-6E70-BA4F-D478F8E1082F}"/>
              </a:ext>
            </a:extLst>
          </p:cNvPr>
          <p:cNvGraphicFramePr>
            <a:graphicFrameLocks noGrp="1"/>
          </p:cNvGraphicFramePr>
          <p:nvPr>
            <p:ph idx="1"/>
            <p:extLst>
              <p:ext uri="{D42A27DB-BD31-4B8C-83A1-F6EECF244321}">
                <p14:modId xmlns:p14="http://schemas.microsoft.com/office/powerpoint/2010/main" val="125183737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4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B72D-61E9-386D-0C1E-52F878C60AF9}"/>
              </a:ext>
            </a:extLst>
          </p:cNvPr>
          <p:cNvSpPr>
            <a:spLocks noGrp="1"/>
          </p:cNvSpPr>
          <p:nvPr>
            <p:ph type="title"/>
          </p:nvPr>
        </p:nvSpPr>
        <p:spPr/>
        <p:txBody>
          <a:bodyPr/>
          <a:lstStyle/>
          <a:p>
            <a:r>
              <a:rPr lang="en-US"/>
              <a:t>Solutions to the Assignment problem</a:t>
            </a:r>
            <a:endParaRPr lang="en-US" dirty="0"/>
          </a:p>
        </p:txBody>
      </p:sp>
      <p:graphicFrame>
        <p:nvGraphicFramePr>
          <p:cNvPr id="5" name="Content Placeholder 2">
            <a:extLst>
              <a:ext uri="{FF2B5EF4-FFF2-40B4-BE49-F238E27FC236}">
                <a16:creationId xmlns:a16="http://schemas.microsoft.com/office/drawing/2014/main" id="{12FB65C9-FFAA-95E5-10A0-844E34734276}"/>
              </a:ext>
            </a:extLst>
          </p:cNvPr>
          <p:cNvGraphicFramePr>
            <a:graphicFrameLocks noGrp="1"/>
          </p:cNvGraphicFramePr>
          <p:nvPr>
            <p:ph idx="1"/>
            <p:extLst>
              <p:ext uri="{D42A27DB-BD31-4B8C-83A1-F6EECF244321}">
                <p14:modId xmlns:p14="http://schemas.microsoft.com/office/powerpoint/2010/main" val="1239392745"/>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46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B5DD-271B-5430-7CAF-00030971F12F}"/>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Brute Force Solution</a:t>
            </a:r>
          </a:p>
        </p:txBody>
      </p:sp>
      <p:sp>
        <p:nvSpPr>
          <p:cNvPr id="3" name="Content Placeholder 2">
            <a:extLst>
              <a:ext uri="{FF2B5EF4-FFF2-40B4-BE49-F238E27FC236}">
                <a16:creationId xmlns:a16="http://schemas.microsoft.com/office/drawing/2014/main" id="{41D895FB-70FC-61EC-24F2-4D9F73396B1A}"/>
              </a:ext>
            </a:extLst>
          </p:cNvPr>
          <p:cNvSpPr>
            <a:spLocks noGrp="1"/>
          </p:cNvSpPr>
          <p:nvPr>
            <p:ph idx="1"/>
          </p:nvPr>
        </p:nvSpPr>
        <p:spPr>
          <a:xfrm>
            <a:off x="802178" y="2261420"/>
            <a:ext cx="4002936" cy="3637935"/>
          </a:xfrm>
        </p:spPr>
        <p:txBody>
          <a:bodyPr>
            <a:normAutofit/>
          </a:bodyPr>
          <a:lstStyle/>
          <a:p>
            <a:pPr marL="0" indent="0">
              <a:buNone/>
            </a:pPr>
            <a:r>
              <a:rPr lang="en-US" dirty="0"/>
              <a:t>Pros: </a:t>
            </a:r>
          </a:p>
          <a:p>
            <a:r>
              <a:rPr lang="en-US" dirty="0"/>
              <a:t>Easy to implement</a:t>
            </a:r>
          </a:p>
          <a:p>
            <a:r>
              <a:rPr lang="en-US" dirty="0"/>
              <a:t>Guaranteed to find the optimal solution</a:t>
            </a:r>
          </a:p>
          <a:p>
            <a:pPr marL="0" indent="0">
              <a:buNone/>
            </a:pPr>
            <a:r>
              <a:rPr lang="en-US" dirty="0"/>
              <a:t>Cons:</a:t>
            </a:r>
          </a:p>
          <a:p>
            <a:r>
              <a:rPr lang="en-US" dirty="0"/>
              <a:t>O(n!) running time</a:t>
            </a:r>
          </a:p>
          <a:p>
            <a:r>
              <a:rPr lang="en-US" dirty="0"/>
              <a:t>Only works for small problems due to its inefficiency</a:t>
            </a:r>
          </a:p>
          <a:p>
            <a:pPr marL="0" indent="0">
              <a:buNone/>
            </a:pPr>
            <a:endParaRPr lang="en-US" dirty="0"/>
          </a:p>
        </p:txBody>
      </p:sp>
      <p:pic>
        <p:nvPicPr>
          <p:cNvPr id="5" name="Picture 4">
            <a:extLst>
              <a:ext uri="{FF2B5EF4-FFF2-40B4-BE49-F238E27FC236}">
                <a16:creationId xmlns:a16="http://schemas.microsoft.com/office/drawing/2014/main" id="{42AC67DE-24E3-1821-E237-F7E64DA550AD}"/>
              </a:ext>
            </a:extLst>
          </p:cNvPr>
          <p:cNvPicPr>
            <a:picLocks noChangeAspect="1"/>
          </p:cNvPicPr>
          <p:nvPr/>
        </p:nvPicPr>
        <p:blipFill>
          <a:blip r:embed="rId3"/>
          <a:stretch>
            <a:fillRect/>
          </a:stretch>
        </p:blipFill>
        <p:spPr>
          <a:xfrm>
            <a:off x="5289752" y="1305861"/>
            <a:ext cx="6095593" cy="40840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6316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E30-BD62-1BF9-BB7F-C8BCA6A7F4B3}"/>
              </a:ext>
            </a:extLst>
          </p:cNvPr>
          <p:cNvSpPr>
            <a:spLocks noGrp="1"/>
          </p:cNvSpPr>
          <p:nvPr>
            <p:ph type="title"/>
          </p:nvPr>
        </p:nvSpPr>
        <p:spPr/>
        <p:txBody>
          <a:bodyPr/>
          <a:lstStyle/>
          <a:p>
            <a:r>
              <a:rPr lang="en-US" dirty="0"/>
              <a:t>Pros and Cons of the Greedy solution</a:t>
            </a:r>
          </a:p>
        </p:txBody>
      </p:sp>
      <p:sp>
        <p:nvSpPr>
          <p:cNvPr id="3" name="Content Placeholder 2">
            <a:extLst>
              <a:ext uri="{FF2B5EF4-FFF2-40B4-BE49-F238E27FC236}">
                <a16:creationId xmlns:a16="http://schemas.microsoft.com/office/drawing/2014/main" id="{072EA54E-4848-F4BF-6A88-CE311839E739}"/>
              </a:ext>
            </a:extLst>
          </p:cNvPr>
          <p:cNvSpPr>
            <a:spLocks noGrp="1"/>
          </p:cNvSpPr>
          <p:nvPr>
            <p:ph idx="1"/>
          </p:nvPr>
        </p:nvSpPr>
        <p:spPr/>
        <p:txBody>
          <a:bodyPr/>
          <a:lstStyle/>
          <a:p>
            <a:pPr marL="0" indent="0">
              <a:buNone/>
            </a:pPr>
            <a:r>
              <a:rPr lang="en-US" dirty="0"/>
              <a:t>Pros:</a:t>
            </a:r>
          </a:p>
          <a:p>
            <a:r>
              <a:rPr lang="en-US" dirty="0"/>
              <a:t>Easy to implement</a:t>
            </a:r>
          </a:p>
          <a:p>
            <a:r>
              <a:rPr lang="en-US" dirty="0"/>
              <a:t>O(n*log(n)) running time</a:t>
            </a:r>
          </a:p>
          <a:p>
            <a:pPr marL="0" indent="0">
              <a:buNone/>
            </a:pPr>
            <a:r>
              <a:rPr lang="en-US" dirty="0"/>
              <a:t>Cons:</a:t>
            </a:r>
          </a:p>
          <a:p>
            <a:r>
              <a:rPr lang="en-US" dirty="0"/>
              <a:t>Can pick suboptimal solutions </a:t>
            </a:r>
          </a:p>
          <a:p>
            <a:r>
              <a:rPr lang="en-US" dirty="0"/>
              <a:t>Only works for specific problems </a:t>
            </a:r>
          </a:p>
        </p:txBody>
      </p:sp>
      <p:pic>
        <p:nvPicPr>
          <p:cNvPr id="6" name="Picture 5">
            <a:extLst>
              <a:ext uri="{FF2B5EF4-FFF2-40B4-BE49-F238E27FC236}">
                <a16:creationId xmlns:a16="http://schemas.microsoft.com/office/drawing/2014/main" id="{3A841B0A-784C-9D15-6A28-210352A46684}"/>
              </a:ext>
            </a:extLst>
          </p:cNvPr>
          <p:cNvPicPr>
            <a:picLocks noChangeAspect="1"/>
          </p:cNvPicPr>
          <p:nvPr/>
        </p:nvPicPr>
        <p:blipFill>
          <a:blip r:embed="rId2"/>
          <a:stretch>
            <a:fillRect/>
          </a:stretch>
        </p:blipFill>
        <p:spPr>
          <a:xfrm>
            <a:off x="4179344" y="2261434"/>
            <a:ext cx="3308530" cy="1108710"/>
          </a:xfrm>
          <a:prstGeom prst="rect">
            <a:avLst/>
          </a:prstGeom>
        </p:spPr>
      </p:pic>
      <p:pic>
        <p:nvPicPr>
          <p:cNvPr id="7" name="Picture 6">
            <a:extLst>
              <a:ext uri="{FF2B5EF4-FFF2-40B4-BE49-F238E27FC236}">
                <a16:creationId xmlns:a16="http://schemas.microsoft.com/office/drawing/2014/main" id="{F7EE9DD0-9400-96AC-9EB1-F84EC8ED407F}"/>
              </a:ext>
            </a:extLst>
          </p:cNvPr>
          <p:cNvPicPr>
            <a:picLocks noChangeAspect="1"/>
          </p:cNvPicPr>
          <p:nvPr/>
        </p:nvPicPr>
        <p:blipFill>
          <a:blip r:embed="rId3"/>
          <a:stretch>
            <a:fillRect/>
          </a:stretch>
        </p:blipFill>
        <p:spPr>
          <a:xfrm>
            <a:off x="7043667" y="3648195"/>
            <a:ext cx="4631993" cy="2841748"/>
          </a:xfrm>
          <a:prstGeom prst="rect">
            <a:avLst/>
          </a:prstGeom>
        </p:spPr>
      </p:pic>
    </p:spTree>
    <p:extLst>
      <p:ext uri="{BB962C8B-B14F-4D97-AF65-F5344CB8AC3E}">
        <p14:creationId xmlns:p14="http://schemas.microsoft.com/office/powerpoint/2010/main" val="2159256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67A-F361-6A49-F6FF-7F1D14B09864}"/>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Hungarian solution</a:t>
            </a:r>
          </a:p>
        </p:txBody>
      </p:sp>
      <p:sp>
        <p:nvSpPr>
          <p:cNvPr id="3" name="Content Placeholder 2">
            <a:extLst>
              <a:ext uri="{FF2B5EF4-FFF2-40B4-BE49-F238E27FC236}">
                <a16:creationId xmlns:a16="http://schemas.microsoft.com/office/drawing/2014/main" id="{FBDA14FE-8F48-9CCF-45BC-8928E18DA583}"/>
              </a:ext>
            </a:extLst>
          </p:cNvPr>
          <p:cNvSpPr>
            <a:spLocks noGrp="1"/>
          </p:cNvSpPr>
          <p:nvPr>
            <p:ph idx="1"/>
          </p:nvPr>
        </p:nvSpPr>
        <p:spPr>
          <a:xfrm>
            <a:off x="802178" y="2261420"/>
            <a:ext cx="4002936" cy="3637935"/>
          </a:xfrm>
        </p:spPr>
        <p:txBody>
          <a:bodyPr>
            <a:normAutofit/>
          </a:bodyPr>
          <a:lstStyle/>
          <a:p>
            <a:pPr marL="0" indent="0">
              <a:buNone/>
            </a:pPr>
            <a:r>
              <a:rPr lang="en-US" sz="1700"/>
              <a:t>Pros:</a:t>
            </a:r>
          </a:p>
          <a:p>
            <a:r>
              <a:rPr lang="en-US" sz="1700"/>
              <a:t>Guaranteed to find the optimal solution</a:t>
            </a:r>
          </a:p>
          <a:p>
            <a:r>
              <a:rPr lang="en-US" sz="1700"/>
              <a:t>O(n^3) running time</a:t>
            </a:r>
          </a:p>
          <a:p>
            <a:r>
              <a:rPr lang="en-US" sz="1700"/>
              <a:t>Can handle infeasibility</a:t>
            </a:r>
          </a:p>
          <a:p>
            <a:pPr marL="0" indent="0">
              <a:buNone/>
            </a:pPr>
            <a:r>
              <a:rPr lang="en-US" sz="1700"/>
              <a:t>Cons:</a:t>
            </a:r>
          </a:p>
          <a:p>
            <a:r>
              <a:rPr lang="en-US" sz="1700"/>
              <a:t>Harder to implement than the Greedy and Brute Force solutions</a:t>
            </a:r>
          </a:p>
          <a:p>
            <a:r>
              <a:rPr lang="en-US" sz="1700"/>
              <a:t>Requires a balanced cost matrix to work</a:t>
            </a:r>
          </a:p>
          <a:p>
            <a:r>
              <a:rPr lang="en-US" sz="1700"/>
              <a:t>Limited flexibility </a:t>
            </a:r>
          </a:p>
          <a:p>
            <a:endParaRPr lang="en-US" sz="1700"/>
          </a:p>
        </p:txBody>
      </p:sp>
      <p:pic>
        <p:nvPicPr>
          <p:cNvPr id="4" name="Picture 3">
            <a:extLst>
              <a:ext uri="{FF2B5EF4-FFF2-40B4-BE49-F238E27FC236}">
                <a16:creationId xmlns:a16="http://schemas.microsoft.com/office/drawing/2014/main" id="{D001D2E7-148C-18EC-70DB-C8D4BC7B65BC}"/>
              </a:ext>
            </a:extLst>
          </p:cNvPr>
          <p:cNvPicPr>
            <a:picLocks noChangeAspect="1"/>
          </p:cNvPicPr>
          <p:nvPr/>
        </p:nvPicPr>
        <p:blipFill>
          <a:blip r:embed="rId3"/>
          <a:stretch>
            <a:fillRect/>
          </a:stretch>
        </p:blipFill>
        <p:spPr>
          <a:xfrm>
            <a:off x="5092744" y="1501254"/>
            <a:ext cx="6699232" cy="44969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018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C73B-EC0D-3436-77A0-BB305CC16323}"/>
              </a:ext>
            </a:extLst>
          </p:cNvPr>
          <p:cNvSpPr>
            <a:spLocks noGrp="1"/>
          </p:cNvSpPr>
          <p:nvPr>
            <p:ph type="title"/>
          </p:nvPr>
        </p:nvSpPr>
        <p:spPr>
          <a:xfrm>
            <a:off x="685801" y="609600"/>
            <a:ext cx="5219699" cy="1456267"/>
          </a:xfrm>
        </p:spPr>
        <p:txBody>
          <a:bodyPr>
            <a:normAutofit/>
          </a:bodyPr>
          <a:lstStyle/>
          <a:p>
            <a:r>
              <a:rPr lang="en-US" dirty="0"/>
              <a:t>Pros and Cons of the Max Flow solution</a:t>
            </a:r>
          </a:p>
        </p:txBody>
      </p:sp>
      <p:sp>
        <p:nvSpPr>
          <p:cNvPr id="3" name="Content Placeholder 2">
            <a:extLst>
              <a:ext uri="{FF2B5EF4-FFF2-40B4-BE49-F238E27FC236}">
                <a16:creationId xmlns:a16="http://schemas.microsoft.com/office/drawing/2014/main" id="{591814B8-3749-D566-07F2-37864F1C8B9F}"/>
              </a:ext>
            </a:extLst>
          </p:cNvPr>
          <p:cNvSpPr>
            <a:spLocks noGrp="1"/>
          </p:cNvSpPr>
          <p:nvPr>
            <p:ph idx="1"/>
          </p:nvPr>
        </p:nvSpPr>
        <p:spPr>
          <a:xfrm>
            <a:off x="685801" y="2142067"/>
            <a:ext cx="5219699" cy="3649133"/>
          </a:xfrm>
        </p:spPr>
        <p:txBody>
          <a:bodyPr>
            <a:normAutofit/>
          </a:bodyPr>
          <a:lstStyle/>
          <a:p>
            <a:pPr marL="0" indent="0">
              <a:buNone/>
            </a:pPr>
            <a:r>
              <a:rPr lang="en-US" dirty="0"/>
              <a:t>Pros:</a:t>
            </a:r>
          </a:p>
          <a:p>
            <a:r>
              <a:rPr lang="en-US" dirty="0"/>
              <a:t>Guaranteed to find the optimal solution</a:t>
            </a:r>
          </a:p>
          <a:p>
            <a:r>
              <a:rPr lang="en-US" dirty="0"/>
              <a:t>O(n^3) running time</a:t>
            </a:r>
          </a:p>
          <a:p>
            <a:r>
              <a:rPr lang="en-US" dirty="0"/>
              <a:t>Can be used to solve many variations of the assignment problem</a:t>
            </a:r>
          </a:p>
          <a:p>
            <a:pPr marL="0" indent="0">
              <a:buNone/>
            </a:pPr>
            <a:r>
              <a:rPr lang="en-US" dirty="0"/>
              <a:t>Cons:</a:t>
            </a:r>
          </a:p>
          <a:p>
            <a:r>
              <a:rPr lang="en-US" dirty="0"/>
              <a:t>Hardest algorithm to implement</a:t>
            </a:r>
          </a:p>
          <a:p>
            <a:r>
              <a:rPr lang="en-US" dirty="0"/>
              <a:t>Only optimal for large </a:t>
            </a:r>
            <a:r>
              <a:rPr lang="en-US"/>
              <a:t>complex problems</a:t>
            </a:r>
            <a:endParaRPr lang="en-US" dirty="0"/>
          </a:p>
          <a:p>
            <a:endParaRPr lang="en-US" dirty="0"/>
          </a:p>
        </p:txBody>
      </p:sp>
      <p:pic>
        <p:nvPicPr>
          <p:cNvPr id="4" name="Picture 3">
            <a:extLst>
              <a:ext uri="{FF2B5EF4-FFF2-40B4-BE49-F238E27FC236}">
                <a16:creationId xmlns:a16="http://schemas.microsoft.com/office/drawing/2014/main" id="{8F383BC1-F311-063B-442F-E00707AC4874}"/>
              </a:ext>
            </a:extLst>
          </p:cNvPr>
          <p:cNvPicPr>
            <a:picLocks noChangeAspect="1"/>
          </p:cNvPicPr>
          <p:nvPr/>
        </p:nvPicPr>
        <p:blipFill>
          <a:blip r:embed="rId3"/>
          <a:srcRect l="19200" r="2989" b="-2"/>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309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14E2-9A27-65D1-D7DE-A39F06A2743A}"/>
              </a:ext>
            </a:extLst>
          </p:cNvPr>
          <p:cNvSpPr>
            <a:spLocks noGrp="1"/>
          </p:cNvSpPr>
          <p:nvPr>
            <p:ph type="title"/>
          </p:nvPr>
        </p:nvSpPr>
        <p:spPr>
          <a:xfrm>
            <a:off x="825909" y="808055"/>
            <a:ext cx="3979205" cy="1453363"/>
          </a:xfrm>
        </p:spPr>
        <p:txBody>
          <a:bodyPr>
            <a:normAutofit fontScale="90000"/>
          </a:bodyPr>
          <a:lstStyle/>
          <a:p>
            <a:r>
              <a:rPr lang="en-US" dirty="0"/>
              <a:t>Our Results Running Time With Brute Force </a:t>
            </a:r>
          </a:p>
        </p:txBody>
      </p:sp>
      <p:sp>
        <p:nvSpPr>
          <p:cNvPr id="11" name="Content Placeholder 10">
            <a:extLst>
              <a:ext uri="{FF2B5EF4-FFF2-40B4-BE49-F238E27FC236}">
                <a16:creationId xmlns:a16="http://schemas.microsoft.com/office/drawing/2014/main" id="{ED07ACB7-1A25-0ED4-C7AC-BFECB3F724FA}"/>
              </a:ext>
            </a:extLst>
          </p:cNvPr>
          <p:cNvSpPr>
            <a:spLocks noGrp="1"/>
          </p:cNvSpPr>
          <p:nvPr>
            <p:ph idx="1"/>
          </p:nvPr>
        </p:nvSpPr>
        <p:spPr>
          <a:xfrm>
            <a:off x="802178" y="2261420"/>
            <a:ext cx="4002936" cy="3637935"/>
          </a:xfrm>
        </p:spPr>
        <p:txBody>
          <a:bodyPr>
            <a:normAutofit/>
          </a:bodyPr>
          <a:lstStyle/>
          <a:p>
            <a:r>
              <a:rPr lang="en-US" dirty="0"/>
              <a:t>From the chart we can see that the Brute Force algorithm with its O(n!) running time is so inefficient that it makes it hard to compare the other algorithms </a:t>
            </a:r>
          </a:p>
        </p:txBody>
      </p:sp>
      <p:pic>
        <p:nvPicPr>
          <p:cNvPr id="7" name="Picture 6" descr="A graph of a graph&#10;&#10;AI-generated content may be incorrect.">
            <a:extLst>
              <a:ext uri="{FF2B5EF4-FFF2-40B4-BE49-F238E27FC236}">
                <a16:creationId xmlns:a16="http://schemas.microsoft.com/office/drawing/2014/main" id="{FDB23FDF-3722-D4E4-4B80-E6FE5D895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1182" y="1437433"/>
            <a:ext cx="7383537" cy="3857898"/>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981738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771</TotalTime>
  <Words>608</Words>
  <Application>Microsoft Office PowerPoint</Application>
  <PresentationFormat>Widescreen</PresentationFormat>
  <Paragraphs>60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Celestial</vt:lpstr>
      <vt:lpstr>The Assignment problem</vt:lpstr>
      <vt:lpstr>What is the Assignment problem?</vt:lpstr>
      <vt:lpstr>What is the Assignment problem used for?</vt:lpstr>
      <vt:lpstr>Solutions to the Assignment problem</vt:lpstr>
      <vt:lpstr>Pros and Cons of the Brute Force Solution</vt:lpstr>
      <vt:lpstr>Pros and Cons of the Greedy solution</vt:lpstr>
      <vt:lpstr>Pros and Cons of the Hungarian solution</vt:lpstr>
      <vt:lpstr>Pros and Cons of the Max Flow solution</vt:lpstr>
      <vt:lpstr>Our Results Running Time With Brute Force </vt:lpstr>
      <vt:lpstr>Our Results Basic Op Count With Brute Force </vt:lpstr>
      <vt:lpstr>Our Results without Brute Force</vt:lpstr>
      <vt:lpstr>Our Results Basic Op Count without Brute Force</vt:lpstr>
      <vt:lpstr>Conclusion</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Roos</dc:creator>
  <cp:lastModifiedBy>Brandon Roos</cp:lastModifiedBy>
  <cp:revision>7</cp:revision>
  <dcterms:created xsi:type="dcterms:W3CDTF">2025-11-28T02:07:24Z</dcterms:created>
  <dcterms:modified xsi:type="dcterms:W3CDTF">2025-12-01T03:45:19Z</dcterms:modified>
</cp:coreProperties>
</file>